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328" r:id="rId3"/>
    <p:sldId id="325" r:id="rId4"/>
    <p:sldId id="326" r:id="rId5"/>
    <p:sldId id="274" r:id="rId6"/>
    <p:sldId id="340" r:id="rId7"/>
    <p:sldId id="338" r:id="rId8"/>
    <p:sldId id="337" r:id="rId9"/>
    <p:sldId id="334" r:id="rId10"/>
    <p:sldId id="336" r:id="rId11"/>
    <p:sldId id="341" r:id="rId12"/>
    <p:sldId id="347" r:id="rId13"/>
    <p:sldId id="333" r:id="rId14"/>
    <p:sldId id="339" r:id="rId15"/>
    <p:sldId id="342" r:id="rId16"/>
    <p:sldId id="329" r:id="rId17"/>
    <p:sldId id="343" r:id="rId18"/>
    <p:sldId id="344" r:id="rId19"/>
    <p:sldId id="345" r:id="rId20"/>
    <p:sldId id="346" r:id="rId21"/>
    <p:sldId id="332" r:id="rId22"/>
    <p:sldId id="348" r:id="rId23"/>
    <p:sldId id="349" r:id="rId24"/>
    <p:sldId id="351" r:id="rId25"/>
    <p:sldId id="321" r:id="rId26"/>
    <p:sldId id="352" r:id="rId27"/>
    <p:sldId id="350" r:id="rId28"/>
    <p:sldId id="27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prstClr val="red"/>
    </p:penClr>
  </p:showPr>
  <p:clrMru>
    <a:srgbClr val="B2B2B2"/>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24" autoAdjust="0"/>
    <p:restoredTop sz="89701" autoAdjust="0"/>
  </p:normalViewPr>
  <p:slideViewPr>
    <p:cSldViewPr>
      <p:cViewPr varScale="1">
        <p:scale>
          <a:sx n="71" d="100"/>
          <a:sy n="71" d="100"/>
        </p:scale>
        <p:origin x="-5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3965F-C314-4343-9856-58FCD3065C2F}" type="datetimeFigureOut">
              <a:rPr lang="en-US" smtClean="0"/>
              <a:pPr/>
              <a:t>12/1/2011</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0741E-E720-40A6-8D6F-FCA036B31DAC}" type="slidenum">
              <a:rPr lang="en-MY" smtClean="0"/>
              <a:pPr/>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EE0741E-E720-40A6-8D6F-FCA036B31DAC}" type="slidenum">
              <a:rPr lang="en-MY" smtClean="0"/>
              <a:pPr/>
              <a:t>1</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EE0741E-E720-40A6-8D6F-FCA036B31DAC}" type="slidenum">
              <a:rPr lang="en-MY" smtClean="0"/>
              <a:pPr/>
              <a:t>2</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EE0741E-E720-40A6-8D6F-FCA036B31DAC}" type="slidenum">
              <a:rPr lang="en-MY" smtClean="0"/>
              <a:pPr/>
              <a:t>14</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EE0741E-E720-40A6-8D6F-FCA036B31DAC}" type="slidenum">
              <a:rPr lang="en-MY" smtClean="0"/>
              <a:pPr/>
              <a:t>15</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1EE0741E-E720-40A6-8D6F-FCA036B31DAC}" type="slidenum">
              <a:rPr lang="en-MY" smtClean="0"/>
              <a:pPr/>
              <a:t>25</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1EE0741E-E720-40A6-8D6F-FCA036B31DAC}" type="slidenum">
              <a:rPr lang="en-MY" smtClean="0"/>
              <a:pPr/>
              <a:t>26</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AD97AC2-73E7-4F1B-BC6D-DE70BEE22288}" type="datetime1">
              <a:rPr lang="en-US" smtClean="0"/>
              <a:pPr/>
              <a:t>12/1/2011</a:t>
            </a:fld>
            <a:endParaRPr lang="en-MY"/>
          </a:p>
        </p:txBody>
      </p:sp>
      <p:sp>
        <p:nvSpPr>
          <p:cNvPr id="19" name="Footer Placeholder 18"/>
          <p:cNvSpPr>
            <a:spLocks noGrp="1"/>
          </p:cNvSpPr>
          <p:nvPr>
            <p:ph type="ftr" sz="quarter" idx="11"/>
          </p:nvPr>
        </p:nvSpPr>
        <p:spPr/>
        <p:txBody>
          <a:bodyPr/>
          <a:lstStyle/>
          <a:p>
            <a:r>
              <a:rPr lang="en-MY" smtClean="0"/>
              <a:t>Unleashing the power of ecotourism</a:t>
            </a:r>
            <a:endParaRPr lang="en-MY"/>
          </a:p>
        </p:txBody>
      </p:sp>
      <p:sp>
        <p:nvSpPr>
          <p:cNvPr id="27" name="Slide Number Placeholder 26"/>
          <p:cNvSpPr>
            <a:spLocks noGrp="1"/>
          </p:cNvSpPr>
          <p:nvPr>
            <p:ph type="sldNum" sz="quarter" idx="12"/>
          </p:nvPr>
        </p:nvSpPr>
        <p:spPr/>
        <p:txBody>
          <a:bodyPr/>
          <a:lstStyle/>
          <a:p>
            <a:fld id="{5AC59F15-B00B-433A-84D7-4AD5891A38FC}"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585B1E-8936-4C45-9345-F3CCF53DE610}" type="datetime1">
              <a:rPr lang="en-US" smtClean="0"/>
              <a:pPr/>
              <a:t>12/1/2011</a:t>
            </a:fld>
            <a:endParaRPr lang="en-MY"/>
          </a:p>
        </p:txBody>
      </p:sp>
      <p:sp>
        <p:nvSpPr>
          <p:cNvPr id="5" name="Footer Placeholder 4"/>
          <p:cNvSpPr>
            <a:spLocks noGrp="1"/>
          </p:cNvSpPr>
          <p:nvPr>
            <p:ph type="ftr" sz="quarter" idx="11"/>
          </p:nvPr>
        </p:nvSpPr>
        <p:spPr/>
        <p:txBody>
          <a:bodyPr/>
          <a:lstStyle/>
          <a:p>
            <a:r>
              <a:rPr lang="en-MY" smtClean="0"/>
              <a:t>Unleashing the power of ecotourism</a:t>
            </a:r>
            <a:endParaRPr lang="en-MY"/>
          </a:p>
        </p:txBody>
      </p:sp>
      <p:sp>
        <p:nvSpPr>
          <p:cNvPr id="6" name="Slide Number Placeholder 5"/>
          <p:cNvSpPr>
            <a:spLocks noGrp="1"/>
          </p:cNvSpPr>
          <p:nvPr>
            <p:ph type="sldNum" sz="quarter" idx="12"/>
          </p:nvPr>
        </p:nvSpPr>
        <p:spPr/>
        <p:txBody>
          <a:bodyPr/>
          <a:lstStyle/>
          <a:p>
            <a:fld id="{5AC59F15-B00B-433A-84D7-4AD5891A38FC}"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EA05F2-CBC4-489C-AD12-AD6CCA50CDF6}" type="datetime1">
              <a:rPr lang="en-US" smtClean="0"/>
              <a:pPr/>
              <a:t>12/1/2011</a:t>
            </a:fld>
            <a:endParaRPr lang="en-MY"/>
          </a:p>
        </p:txBody>
      </p:sp>
      <p:sp>
        <p:nvSpPr>
          <p:cNvPr id="5" name="Footer Placeholder 4"/>
          <p:cNvSpPr>
            <a:spLocks noGrp="1"/>
          </p:cNvSpPr>
          <p:nvPr>
            <p:ph type="ftr" sz="quarter" idx="11"/>
          </p:nvPr>
        </p:nvSpPr>
        <p:spPr/>
        <p:txBody>
          <a:bodyPr/>
          <a:lstStyle/>
          <a:p>
            <a:r>
              <a:rPr lang="en-MY" smtClean="0"/>
              <a:t>Unleashing the power of ecotourism</a:t>
            </a:r>
            <a:endParaRPr lang="en-MY"/>
          </a:p>
        </p:txBody>
      </p:sp>
      <p:sp>
        <p:nvSpPr>
          <p:cNvPr id="6" name="Slide Number Placeholder 5"/>
          <p:cNvSpPr>
            <a:spLocks noGrp="1"/>
          </p:cNvSpPr>
          <p:nvPr>
            <p:ph type="sldNum" sz="quarter" idx="12"/>
          </p:nvPr>
        </p:nvSpPr>
        <p:spPr/>
        <p:txBody>
          <a:bodyPr/>
          <a:lstStyle/>
          <a:p>
            <a:fld id="{5AC59F15-B00B-433A-84D7-4AD5891A38FC}"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B86791-8C0A-4DD3-8325-095CBD5D3A8F}" type="datetime1">
              <a:rPr lang="en-US" smtClean="0"/>
              <a:pPr/>
              <a:t>12/1/2011</a:t>
            </a:fld>
            <a:endParaRPr lang="en-MY"/>
          </a:p>
        </p:txBody>
      </p:sp>
      <p:sp>
        <p:nvSpPr>
          <p:cNvPr id="5" name="Footer Placeholder 4"/>
          <p:cNvSpPr>
            <a:spLocks noGrp="1"/>
          </p:cNvSpPr>
          <p:nvPr>
            <p:ph type="ftr" sz="quarter" idx="11"/>
          </p:nvPr>
        </p:nvSpPr>
        <p:spPr/>
        <p:txBody>
          <a:bodyPr/>
          <a:lstStyle/>
          <a:p>
            <a:r>
              <a:rPr lang="en-MY" smtClean="0"/>
              <a:t>Unleashing the power of ecotourism</a:t>
            </a:r>
            <a:endParaRPr lang="en-MY"/>
          </a:p>
        </p:txBody>
      </p:sp>
      <p:sp>
        <p:nvSpPr>
          <p:cNvPr id="6" name="Slide Number Placeholder 5"/>
          <p:cNvSpPr>
            <a:spLocks noGrp="1"/>
          </p:cNvSpPr>
          <p:nvPr>
            <p:ph type="sldNum" sz="quarter" idx="12"/>
          </p:nvPr>
        </p:nvSpPr>
        <p:spPr/>
        <p:txBody>
          <a:bodyPr/>
          <a:lstStyle/>
          <a:p>
            <a:fld id="{5AC59F15-B00B-433A-84D7-4AD5891A38FC}"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70FB59-AF59-4C53-8ADD-1A8ACF50C4F2}" type="datetime1">
              <a:rPr lang="en-US" smtClean="0"/>
              <a:pPr/>
              <a:t>12/1/2011</a:t>
            </a:fld>
            <a:endParaRPr lang="en-MY"/>
          </a:p>
        </p:txBody>
      </p:sp>
      <p:sp>
        <p:nvSpPr>
          <p:cNvPr id="5" name="Footer Placeholder 4"/>
          <p:cNvSpPr>
            <a:spLocks noGrp="1"/>
          </p:cNvSpPr>
          <p:nvPr>
            <p:ph type="ftr" sz="quarter" idx="11"/>
          </p:nvPr>
        </p:nvSpPr>
        <p:spPr/>
        <p:txBody>
          <a:bodyPr/>
          <a:lstStyle/>
          <a:p>
            <a:r>
              <a:rPr lang="en-MY" smtClean="0"/>
              <a:t>Unleashing the power of ecotourism</a:t>
            </a:r>
            <a:endParaRPr lang="en-MY"/>
          </a:p>
        </p:txBody>
      </p:sp>
      <p:sp>
        <p:nvSpPr>
          <p:cNvPr id="6" name="Slide Number Placeholder 5"/>
          <p:cNvSpPr>
            <a:spLocks noGrp="1"/>
          </p:cNvSpPr>
          <p:nvPr>
            <p:ph type="sldNum" sz="quarter" idx="12"/>
          </p:nvPr>
        </p:nvSpPr>
        <p:spPr/>
        <p:txBody>
          <a:bodyPr/>
          <a:lstStyle/>
          <a:p>
            <a:fld id="{5AC59F15-B00B-433A-84D7-4AD5891A38FC}"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6C7846-9C9E-47F1-94FD-D7D2126CAA29}" type="datetime1">
              <a:rPr lang="en-US" smtClean="0"/>
              <a:pPr/>
              <a:t>12/1/2011</a:t>
            </a:fld>
            <a:endParaRPr lang="en-MY"/>
          </a:p>
        </p:txBody>
      </p:sp>
      <p:sp>
        <p:nvSpPr>
          <p:cNvPr id="6" name="Footer Placeholder 5"/>
          <p:cNvSpPr>
            <a:spLocks noGrp="1"/>
          </p:cNvSpPr>
          <p:nvPr>
            <p:ph type="ftr" sz="quarter" idx="11"/>
          </p:nvPr>
        </p:nvSpPr>
        <p:spPr/>
        <p:txBody>
          <a:bodyPr/>
          <a:lstStyle/>
          <a:p>
            <a:r>
              <a:rPr lang="en-MY" smtClean="0"/>
              <a:t>Unleashing the power of ecotourism</a:t>
            </a:r>
            <a:endParaRPr lang="en-MY"/>
          </a:p>
        </p:txBody>
      </p:sp>
      <p:sp>
        <p:nvSpPr>
          <p:cNvPr id="7" name="Slide Number Placeholder 6"/>
          <p:cNvSpPr>
            <a:spLocks noGrp="1"/>
          </p:cNvSpPr>
          <p:nvPr>
            <p:ph type="sldNum" sz="quarter" idx="12"/>
          </p:nvPr>
        </p:nvSpPr>
        <p:spPr/>
        <p:txBody>
          <a:bodyPr/>
          <a:lstStyle/>
          <a:p>
            <a:fld id="{5AC59F15-B00B-433A-84D7-4AD5891A38FC}"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DD6DB1-E138-4809-B6AF-2A6F8222B28E}" type="datetime1">
              <a:rPr lang="en-US" smtClean="0"/>
              <a:pPr/>
              <a:t>12/1/2011</a:t>
            </a:fld>
            <a:endParaRPr lang="en-MY"/>
          </a:p>
        </p:txBody>
      </p:sp>
      <p:sp>
        <p:nvSpPr>
          <p:cNvPr id="8" name="Footer Placeholder 7"/>
          <p:cNvSpPr>
            <a:spLocks noGrp="1"/>
          </p:cNvSpPr>
          <p:nvPr>
            <p:ph type="ftr" sz="quarter" idx="11"/>
          </p:nvPr>
        </p:nvSpPr>
        <p:spPr/>
        <p:txBody>
          <a:bodyPr/>
          <a:lstStyle/>
          <a:p>
            <a:r>
              <a:rPr lang="en-MY" smtClean="0"/>
              <a:t>Unleashing the power of ecotourism</a:t>
            </a:r>
            <a:endParaRPr lang="en-MY"/>
          </a:p>
        </p:txBody>
      </p:sp>
      <p:sp>
        <p:nvSpPr>
          <p:cNvPr id="9" name="Slide Number Placeholder 8"/>
          <p:cNvSpPr>
            <a:spLocks noGrp="1"/>
          </p:cNvSpPr>
          <p:nvPr>
            <p:ph type="sldNum" sz="quarter" idx="12"/>
          </p:nvPr>
        </p:nvSpPr>
        <p:spPr/>
        <p:txBody>
          <a:bodyPr/>
          <a:lstStyle/>
          <a:p>
            <a:fld id="{5AC59F15-B00B-433A-84D7-4AD5891A38FC}"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2A4DB0-DFD0-40EC-89AA-1DE2373F551B}" type="datetime1">
              <a:rPr lang="en-US" smtClean="0"/>
              <a:pPr/>
              <a:t>12/1/2011</a:t>
            </a:fld>
            <a:endParaRPr lang="en-MY"/>
          </a:p>
        </p:txBody>
      </p:sp>
      <p:sp>
        <p:nvSpPr>
          <p:cNvPr id="4" name="Footer Placeholder 3"/>
          <p:cNvSpPr>
            <a:spLocks noGrp="1"/>
          </p:cNvSpPr>
          <p:nvPr>
            <p:ph type="ftr" sz="quarter" idx="11"/>
          </p:nvPr>
        </p:nvSpPr>
        <p:spPr/>
        <p:txBody>
          <a:bodyPr/>
          <a:lstStyle/>
          <a:p>
            <a:r>
              <a:rPr lang="en-MY" smtClean="0"/>
              <a:t>Unleashing the power of ecotourism</a:t>
            </a:r>
            <a:endParaRPr lang="en-MY"/>
          </a:p>
        </p:txBody>
      </p:sp>
      <p:sp>
        <p:nvSpPr>
          <p:cNvPr id="5" name="Slide Number Placeholder 4"/>
          <p:cNvSpPr>
            <a:spLocks noGrp="1"/>
          </p:cNvSpPr>
          <p:nvPr>
            <p:ph type="sldNum" sz="quarter" idx="12"/>
          </p:nvPr>
        </p:nvSpPr>
        <p:spPr/>
        <p:txBody>
          <a:bodyPr/>
          <a:lstStyle/>
          <a:p>
            <a:fld id="{5AC59F15-B00B-433A-84D7-4AD5891A38FC}"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FE2F2-23F6-43F6-902C-53AB30A2A295}" type="datetime1">
              <a:rPr lang="en-US" smtClean="0"/>
              <a:pPr/>
              <a:t>12/1/2011</a:t>
            </a:fld>
            <a:endParaRPr lang="en-MY"/>
          </a:p>
        </p:txBody>
      </p:sp>
      <p:sp>
        <p:nvSpPr>
          <p:cNvPr id="3" name="Footer Placeholder 2"/>
          <p:cNvSpPr>
            <a:spLocks noGrp="1"/>
          </p:cNvSpPr>
          <p:nvPr>
            <p:ph type="ftr" sz="quarter" idx="11"/>
          </p:nvPr>
        </p:nvSpPr>
        <p:spPr/>
        <p:txBody>
          <a:bodyPr/>
          <a:lstStyle/>
          <a:p>
            <a:r>
              <a:rPr lang="en-MY" smtClean="0"/>
              <a:t>Unleashing the power of ecotourism</a:t>
            </a:r>
            <a:endParaRPr lang="en-MY"/>
          </a:p>
        </p:txBody>
      </p:sp>
      <p:sp>
        <p:nvSpPr>
          <p:cNvPr id="4" name="Slide Number Placeholder 3"/>
          <p:cNvSpPr>
            <a:spLocks noGrp="1"/>
          </p:cNvSpPr>
          <p:nvPr>
            <p:ph type="sldNum" sz="quarter" idx="12"/>
          </p:nvPr>
        </p:nvSpPr>
        <p:spPr/>
        <p:txBody>
          <a:bodyPr/>
          <a:lstStyle/>
          <a:p>
            <a:fld id="{5AC59F15-B00B-433A-84D7-4AD5891A38FC}"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976E49-6DA6-4DCE-B231-0B66E6208346}" type="datetime1">
              <a:rPr lang="en-US" smtClean="0"/>
              <a:pPr/>
              <a:t>12/1/2011</a:t>
            </a:fld>
            <a:endParaRPr lang="en-MY"/>
          </a:p>
        </p:txBody>
      </p:sp>
      <p:sp>
        <p:nvSpPr>
          <p:cNvPr id="6" name="Footer Placeholder 5"/>
          <p:cNvSpPr>
            <a:spLocks noGrp="1"/>
          </p:cNvSpPr>
          <p:nvPr>
            <p:ph type="ftr" sz="quarter" idx="11"/>
          </p:nvPr>
        </p:nvSpPr>
        <p:spPr/>
        <p:txBody>
          <a:bodyPr/>
          <a:lstStyle/>
          <a:p>
            <a:r>
              <a:rPr lang="en-MY" smtClean="0"/>
              <a:t>Unleashing the power of ecotourism</a:t>
            </a:r>
            <a:endParaRPr lang="en-MY"/>
          </a:p>
        </p:txBody>
      </p:sp>
      <p:sp>
        <p:nvSpPr>
          <p:cNvPr id="7" name="Slide Number Placeholder 6"/>
          <p:cNvSpPr>
            <a:spLocks noGrp="1"/>
          </p:cNvSpPr>
          <p:nvPr>
            <p:ph type="sldNum" sz="quarter" idx="12"/>
          </p:nvPr>
        </p:nvSpPr>
        <p:spPr/>
        <p:txBody>
          <a:bodyPr/>
          <a:lstStyle/>
          <a:p>
            <a:fld id="{5AC59F15-B00B-433A-84D7-4AD5891A38FC}"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5B5C09-5C6F-4648-9B68-5847326E638E}" type="datetime1">
              <a:rPr lang="en-US" smtClean="0"/>
              <a:pPr/>
              <a:t>12/1/2011</a:t>
            </a:fld>
            <a:endParaRPr lang="en-MY"/>
          </a:p>
        </p:txBody>
      </p:sp>
      <p:sp>
        <p:nvSpPr>
          <p:cNvPr id="6" name="Footer Placeholder 5"/>
          <p:cNvSpPr>
            <a:spLocks noGrp="1"/>
          </p:cNvSpPr>
          <p:nvPr>
            <p:ph type="ftr" sz="quarter" idx="11"/>
          </p:nvPr>
        </p:nvSpPr>
        <p:spPr/>
        <p:txBody>
          <a:bodyPr/>
          <a:lstStyle/>
          <a:p>
            <a:r>
              <a:rPr lang="en-MY" smtClean="0"/>
              <a:t>Unleashing the power of ecotourism</a:t>
            </a:r>
            <a:endParaRPr lang="en-MY"/>
          </a:p>
        </p:txBody>
      </p:sp>
      <p:sp>
        <p:nvSpPr>
          <p:cNvPr id="7" name="Slide Number Placeholder 6"/>
          <p:cNvSpPr>
            <a:spLocks noGrp="1"/>
          </p:cNvSpPr>
          <p:nvPr>
            <p:ph type="sldNum" sz="quarter" idx="12"/>
          </p:nvPr>
        </p:nvSpPr>
        <p:spPr>
          <a:xfrm>
            <a:off x="8077200" y="6356350"/>
            <a:ext cx="609600" cy="365125"/>
          </a:xfrm>
        </p:spPr>
        <p:txBody>
          <a:bodyPr/>
          <a:lstStyle/>
          <a:p>
            <a:fld id="{5AC59F15-B00B-433A-84D7-4AD5891A38FC}" type="slidenum">
              <a:rPr lang="en-MY" smtClean="0"/>
              <a:pPr/>
              <a:t>‹#›</a:t>
            </a:fld>
            <a:endParaRPr lang="en-MY"/>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F181FA-DC97-49F7-B3CF-CB73994962A6}" type="datetime1">
              <a:rPr lang="en-US" smtClean="0"/>
              <a:pPr/>
              <a:t>12/1/2011</a:t>
            </a:fld>
            <a:endParaRPr lang="en-MY"/>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MY" smtClean="0"/>
              <a:t>Unleashing the power of ecotourism</a:t>
            </a:r>
            <a:endParaRPr lang="en-MY"/>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C59F15-B00B-433A-84D7-4AD5891A38FC}" type="slidenum">
              <a:rPr lang="en-MY" smtClean="0"/>
              <a:pPr/>
              <a:t>‹#›</a:t>
            </a:fld>
            <a:endParaRPr lang="en-MY"/>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19.jpeg"/><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0.jpeg"/><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4.gif"/></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4.gif"/><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image" Target="../media/image23.gif"/><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gif"/><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6.gif"/><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5.jpe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gi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4.jpe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hooling Jacks' by Maria Rivarola - a diver and schooling jackfish in Indonesia"/>
          <p:cNvPicPr/>
          <p:nvPr/>
        </p:nvPicPr>
        <p:blipFill>
          <a:blip r:embed="rId3">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3" name="Subtitle 2"/>
          <p:cNvSpPr>
            <a:spLocks noGrp="1"/>
          </p:cNvSpPr>
          <p:nvPr>
            <p:ph type="subTitle" idx="1"/>
          </p:nvPr>
        </p:nvSpPr>
        <p:spPr>
          <a:xfrm>
            <a:off x="642910" y="1857364"/>
            <a:ext cx="8001056" cy="2428892"/>
          </a:xfrm>
        </p:spPr>
        <p:txBody>
          <a:bodyPr>
            <a:noAutofit/>
          </a:bodyPr>
          <a:lstStyle/>
          <a:p>
            <a:pPr algn="l"/>
            <a:r>
              <a:rPr lang="en-US" sz="5400" b="1" dirty="0" smtClean="0">
                <a:solidFill>
                  <a:schemeClr val="bg1"/>
                </a:solidFill>
                <a:effectLst>
                  <a:outerShdw blurRad="38100" dist="38100" dir="2700000" algn="tl">
                    <a:srgbClr val="000000">
                      <a:alpha val="43137"/>
                    </a:srgbClr>
                  </a:outerShdw>
                </a:effectLst>
                <a:latin typeface="Century Gothic" pitchFamily="34" charset="0"/>
                <a:cs typeface="Arial" pitchFamily="34" charset="0"/>
              </a:rPr>
              <a:t>Unleashing the potential of ecotourism in Malaysia</a:t>
            </a:r>
            <a:endParaRPr lang="en-MY" sz="5400" b="1" dirty="0">
              <a:solidFill>
                <a:schemeClr val="bg1"/>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0" name="TextBox 19"/>
          <p:cNvSpPr txBox="1"/>
          <p:nvPr/>
        </p:nvSpPr>
        <p:spPr>
          <a:xfrm>
            <a:off x="2786050" y="4572008"/>
            <a:ext cx="5857916" cy="1692771"/>
          </a:xfrm>
          <a:prstGeom prst="rect">
            <a:avLst/>
          </a:prstGeom>
          <a:noFill/>
        </p:spPr>
        <p:txBody>
          <a:bodyPr wrap="square" rtlCol="0">
            <a:spAutoFit/>
          </a:bodyPr>
          <a:lstStyle/>
          <a:p>
            <a:r>
              <a:rPr lang="en-US" sz="7200" dirty="0" smtClean="0">
                <a:solidFill>
                  <a:schemeClr val="accent1"/>
                </a:solidFill>
                <a:effectLst>
                  <a:outerShdw blurRad="88900" dist="50800" dir="5400000" sx="104000" sy="104000" algn="ctr" rotWithShape="0">
                    <a:srgbClr val="000000">
                      <a:alpha val="62000"/>
                    </a:srgbClr>
                  </a:outerShdw>
                </a:effectLst>
                <a:latin typeface="Arial Black" pitchFamily="34" charset="0"/>
              </a:rPr>
              <a:t>Malaysia</a:t>
            </a:r>
          </a:p>
          <a:p>
            <a:r>
              <a:rPr lang="en-US" sz="2800" dirty="0" smtClean="0">
                <a:solidFill>
                  <a:schemeClr val="accent6"/>
                </a:solidFill>
                <a:effectLst>
                  <a:outerShdw blurRad="38100" dist="38100" dir="2700000" algn="tl">
                    <a:srgbClr val="000000">
                      <a:alpha val="43137"/>
                    </a:srgbClr>
                  </a:outerShdw>
                </a:effectLst>
                <a:latin typeface="Arial" pitchFamily="34" charset="0"/>
                <a:cs typeface="Arial" pitchFamily="34" charset="0"/>
              </a:rPr>
              <a:t>A preferred ecotourism destination</a:t>
            </a:r>
            <a:endParaRPr lang="en-MY" sz="2800" dirty="0">
              <a:solidFill>
                <a:schemeClr val="accent6"/>
              </a:solidFill>
              <a:effectLst>
                <a:outerShdw blurRad="38100" dist="38100" dir="2700000" algn="tl">
                  <a:srgbClr val="000000">
                    <a:alpha val="43137"/>
                  </a:srgbClr>
                </a:outerShdw>
              </a:effectLst>
              <a:latin typeface="Arial" pitchFamily="34" charset="0"/>
              <a:cs typeface="Arial" pitchFamily="34" charset="0"/>
            </a:endParaRPr>
          </a:p>
        </p:txBody>
      </p:sp>
      <p:pic>
        <p:nvPicPr>
          <p:cNvPr id="11" name="Picture 10" descr="Logo-300dpi_mea_bluegreenl.gif"/>
          <p:cNvPicPr>
            <a:picLocks noChangeAspect="1"/>
          </p:cNvPicPr>
          <p:nvPr/>
        </p:nvPicPr>
        <p:blipFill>
          <a:blip r:embed="rId4"/>
          <a:stretch>
            <a:fillRect/>
          </a:stretch>
        </p:blipFill>
        <p:spPr>
          <a:xfrm>
            <a:off x="6143636" y="428604"/>
            <a:ext cx="2571768" cy="12858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571472" y="500042"/>
            <a:ext cx="8358246" cy="1200329"/>
          </a:xfrm>
          <a:prstGeom prst="rect">
            <a:avLst/>
          </a:prstGeom>
          <a:noFill/>
        </p:spPr>
        <p:txBody>
          <a:bodyPr wrap="square" rtlCol="0">
            <a:spAutoFit/>
          </a:bodyPr>
          <a:lstStyle/>
          <a:p>
            <a:pPr algn="ctr"/>
            <a:r>
              <a:rPr lang="en-MY"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Protected Areas in Malaysia </a:t>
            </a:r>
          </a:p>
          <a:p>
            <a:pPr algn="ct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1" name="Picture 10" descr="protected-areas.jpg"/>
          <p:cNvPicPr>
            <a:picLocks noChangeAspect="1"/>
          </p:cNvPicPr>
          <p:nvPr/>
        </p:nvPicPr>
        <p:blipFill>
          <a:blip r:embed="rId3"/>
          <a:stretch>
            <a:fillRect/>
          </a:stretch>
        </p:blipFill>
        <p:spPr>
          <a:xfrm>
            <a:off x="5572132" y="1285860"/>
            <a:ext cx="3357586" cy="4724604"/>
          </a:xfrm>
          <a:prstGeom prst="rect">
            <a:avLst/>
          </a:prstGeom>
        </p:spPr>
      </p:pic>
      <p:pic>
        <p:nvPicPr>
          <p:cNvPr id="9" name="Picture 8" descr="Untitled-2.gif"/>
          <p:cNvPicPr>
            <a:picLocks noChangeAspect="1"/>
          </p:cNvPicPr>
          <p:nvPr/>
        </p:nvPicPr>
        <p:blipFill>
          <a:blip r:embed="rId4"/>
          <a:stretch>
            <a:fillRect/>
          </a:stretch>
        </p:blipFill>
        <p:spPr>
          <a:xfrm>
            <a:off x="6429388" y="4950707"/>
            <a:ext cx="2928926" cy="1907293"/>
          </a:xfrm>
          <a:prstGeom prst="rect">
            <a:avLst/>
          </a:prstGeom>
        </p:spPr>
      </p:pic>
      <p:sp>
        <p:nvSpPr>
          <p:cNvPr id="12" name="TextBox 11"/>
          <p:cNvSpPr txBox="1"/>
          <p:nvPr/>
        </p:nvSpPr>
        <p:spPr>
          <a:xfrm>
            <a:off x="214282" y="1285860"/>
            <a:ext cx="5072130" cy="4712187"/>
          </a:xfrm>
          <a:prstGeom prst="rect">
            <a:avLst/>
          </a:prstGeom>
          <a:solidFill>
            <a:schemeClr val="accent1">
              <a:alpha val="50000"/>
            </a:schemeClr>
          </a:solidFill>
        </p:spPr>
        <p:txBody>
          <a:bodyPr wrap="square" rtlCol="0">
            <a:spAutoFit/>
          </a:bodyPr>
          <a:lstStyle/>
          <a:p>
            <a:pPr>
              <a:lnSpc>
                <a:spcPts val="1800"/>
              </a:lnSpc>
            </a:pPr>
            <a:r>
              <a:rPr lang="en-MY" dirty="0" smtClean="0">
                <a:solidFill>
                  <a:schemeClr val="bg1"/>
                </a:solidFill>
              </a:rPr>
              <a:t>60% of Malaysia’s total land area is under forest cover. </a:t>
            </a:r>
          </a:p>
          <a:p>
            <a:pPr>
              <a:lnSpc>
                <a:spcPts val="1800"/>
              </a:lnSpc>
            </a:pPr>
            <a:endParaRPr lang="en-MY" dirty="0" smtClean="0">
              <a:solidFill>
                <a:schemeClr val="bg1"/>
              </a:solidFill>
            </a:endParaRPr>
          </a:p>
          <a:p>
            <a:pPr>
              <a:lnSpc>
                <a:spcPts val="1800"/>
              </a:lnSpc>
            </a:pPr>
            <a:r>
              <a:rPr lang="en-MY" dirty="0" smtClean="0">
                <a:solidFill>
                  <a:schemeClr val="bg1"/>
                </a:solidFill>
              </a:rPr>
              <a:t>Malaysia is one of the world’s </a:t>
            </a:r>
            <a:r>
              <a:rPr lang="en-MY" dirty="0" err="1" smtClean="0">
                <a:solidFill>
                  <a:schemeClr val="bg1"/>
                </a:solidFill>
              </a:rPr>
              <a:t>megadiverse</a:t>
            </a:r>
            <a:r>
              <a:rPr lang="en-MY" dirty="0" smtClean="0">
                <a:solidFill>
                  <a:schemeClr val="bg1"/>
                </a:solidFill>
              </a:rPr>
              <a:t> countries. The other 2 in South East Asia is Indonesia and Philippines</a:t>
            </a:r>
          </a:p>
          <a:p>
            <a:pPr>
              <a:lnSpc>
                <a:spcPts val="1800"/>
              </a:lnSpc>
            </a:pPr>
            <a:endParaRPr lang="en-MY" dirty="0" smtClean="0">
              <a:solidFill>
                <a:schemeClr val="bg1"/>
              </a:solidFill>
            </a:endParaRPr>
          </a:p>
          <a:p>
            <a:pPr>
              <a:lnSpc>
                <a:spcPts val="1800"/>
              </a:lnSpc>
            </a:pPr>
            <a:r>
              <a:rPr lang="en-MY" dirty="0" smtClean="0">
                <a:solidFill>
                  <a:schemeClr val="bg1"/>
                </a:solidFill>
              </a:rPr>
              <a:t>The flora of Malaysia - about 15,000 species of higher plants. Ferns - over 1,100 many of which are endemic. </a:t>
            </a:r>
          </a:p>
          <a:p>
            <a:pPr>
              <a:lnSpc>
                <a:spcPts val="1800"/>
              </a:lnSpc>
            </a:pPr>
            <a:endParaRPr lang="en-MY" dirty="0" smtClean="0">
              <a:solidFill>
                <a:schemeClr val="bg1"/>
              </a:solidFill>
            </a:endParaRPr>
          </a:p>
          <a:p>
            <a:pPr>
              <a:lnSpc>
                <a:spcPts val="1800"/>
              </a:lnSpc>
            </a:pPr>
            <a:r>
              <a:rPr lang="en-MY" dirty="0" smtClean="0">
                <a:solidFill>
                  <a:schemeClr val="bg1"/>
                </a:solidFill>
              </a:rPr>
              <a:t>Vertebrates - 300 species of wild mammals, 700 to 750 birds, 350 reptiles, 165 amphibians and more than 300 freshwater fishes. </a:t>
            </a:r>
          </a:p>
          <a:p>
            <a:pPr>
              <a:lnSpc>
                <a:spcPts val="1800"/>
              </a:lnSpc>
            </a:pPr>
            <a:r>
              <a:rPr lang="en-MY" dirty="0" smtClean="0">
                <a:solidFill>
                  <a:schemeClr val="bg1"/>
                </a:solidFill>
              </a:rPr>
              <a:t>Invertebrates  - more than 100,000 species.</a:t>
            </a:r>
          </a:p>
          <a:p>
            <a:pPr>
              <a:lnSpc>
                <a:spcPts val="1800"/>
              </a:lnSpc>
            </a:pPr>
            <a:endParaRPr lang="en-MY" dirty="0" smtClean="0">
              <a:solidFill>
                <a:schemeClr val="bg1"/>
              </a:solidFill>
            </a:endParaRPr>
          </a:p>
          <a:p>
            <a:pPr>
              <a:lnSpc>
                <a:spcPts val="1800"/>
              </a:lnSpc>
            </a:pPr>
            <a:r>
              <a:rPr lang="en-MY" dirty="0" smtClean="0">
                <a:solidFill>
                  <a:schemeClr val="bg1"/>
                </a:solidFill>
              </a:rPr>
              <a:t>Forested protected land - more than 5,000,000 hectares (equivalent to 7 times the size of Singapore) which covers watershed protected areas, wildlife sanctuary, and</a:t>
            </a:r>
          </a:p>
        </p:txBody>
      </p:sp>
      <p:pic>
        <p:nvPicPr>
          <p:cNvPr id="13" name="Picture 12" descr="Logo-300dpi_mea_bluegreenl.gif"/>
          <p:cNvPicPr>
            <a:picLocks noChangeAspect="1"/>
          </p:cNvPicPr>
          <p:nvPr/>
        </p:nvPicPr>
        <p:blipFill>
          <a:blip r:embed="rId5"/>
          <a:stretch>
            <a:fillRect/>
          </a:stretch>
        </p:blipFill>
        <p:spPr>
          <a:xfrm>
            <a:off x="214282" y="6179339"/>
            <a:ext cx="1357322" cy="678661"/>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571472" y="500042"/>
            <a:ext cx="8358246" cy="1200329"/>
          </a:xfrm>
          <a:prstGeom prst="rect">
            <a:avLst/>
          </a:prstGeom>
          <a:noFill/>
        </p:spPr>
        <p:txBody>
          <a:bodyPr wrap="square" rtlCol="0">
            <a:spAutoFit/>
          </a:bodyPr>
          <a:lstStyle/>
          <a:p>
            <a:pPr algn="ctr"/>
            <a:r>
              <a:rPr lang="en-MY"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Protected Areas in Malaysia </a:t>
            </a:r>
          </a:p>
          <a:p>
            <a:pPr algn="ct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5122" name="Picture 2"/>
          <p:cNvPicPr>
            <a:picLocks noChangeAspect="1" noChangeArrowheads="1"/>
          </p:cNvPicPr>
          <p:nvPr/>
        </p:nvPicPr>
        <p:blipFill>
          <a:blip r:embed="rId3"/>
          <a:srcRect/>
          <a:stretch>
            <a:fillRect/>
          </a:stretch>
        </p:blipFill>
        <p:spPr bwMode="auto">
          <a:xfrm>
            <a:off x="357158" y="1428736"/>
            <a:ext cx="5000660" cy="3786957"/>
          </a:xfrm>
          <a:prstGeom prst="rect">
            <a:avLst/>
          </a:prstGeom>
          <a:noFill/>
          <a:ln w="9525">
            <a:noFill/>
            <a:miter lim="800000"/>
            <a:headEnd/>
            <a:tailEnd/>
          </a:ln>
          <a:effectLst/>
        </p:spPr>
      </p:pic>
      <p:pic>
        <p:nvPicPr>
          <p:cNvPr id="9" name="Picture 8" descr="Untitled-2.gif"/>
          <p:cNvPicPr>
            <a:picLocks noChangeAspect="1"/>
          </p:cNvPicPr>
          <p:nvPr/>
        </p:nvPicPr>
        <p:blipFill>
          <a:blip r:embed="rId4"/>
          <a:stretch>
            <a:fillRect/>
          </a:stretch>
        </p:blipFill>
        <p:spPr>
          <a:xfrm>
            <a:off x="6429388" y="4950707"/>
            <a:ext cx="2928926" cy="1907293"/>
          </a:xfrm>
          <a:prstGeom prst="rect">
            <a:avLst/>
          </a:prstGeom>
        </p:spPr>
      </p:pic>
      <p:sp>
        <p:nvSpPr>
          <p:cNvPr id="7" name="TextBox 6"/>
          <p:cNvSpPr txBox="1"/>
          <p:nvPr/>
        </p:nvSpPr>
        <p:spPr>
          <a:xfrm>
            <a:off x="5500694" y="1142984"/>
            <a:ext cx="3286148" cy="5355312"/>
          </a:xfrm>
          <a:prstGeom prst="rect">
            <a:avLst/>
          </a:prstGeom>
          <a:solidFill>
            <a:schemeClr val="accent1">
              <a:alpha val="50000"/>
            </a:schemeClr>
          </a:solidFill>
        </p:spPr>
        <p:txBody>
          <a:bodyPr wrap="square" rtlCol="0">
            <a:spAutoFit/>
          </a:bodyPr>
          <a:lstStyle/>
          <a:p>
            <a:r>
              <a:rPr lang="en-MY" dirty="0" smtClean="0">
                <a:solidFill>
                  <a:schemeClr val="bg1"/>
                </a:solidFill>
              </a:rPr>
              <a:t>23 terrestrial National and State Parks encompassing more than 850,000 hectares. </a:t>
            </a:r>
          </a:p>
          <a:p>
            <a:r>
              <a:rPr lang="en-MY" dirty="0" smtClean="0">
                <a:solidFill>
                  <a:schemeClr val="bg1"/>
                </a:solidFill>
              </a:rPr>
              <a:t>136 marine protected areas, </a:t>
            </a:r>
          </a:p>
          <a:p>
            <a:r>
              <a:rPr lang="en-MY" dirty="0" smtClean="0">
                <a:solidFill>
                  <a:schemeClr val="bg1"/>
                </a:solidFill>
              </a:rPr>
              <a:t>40 islands has been gazetted as marine parks. </a:t>
            </a:r>
          </a:p>
          <a:p>
            <a:endParaRPr lang="en-MY" dirty="0" smtClean="0">
              <a:solidFill>
                <a:schemeClr val="bg1"/>
              </a:solidFill>
            </a:endParaRPr>
          </a:p>
          <a:p>
            <a:r>
              <a:rPr lang="en-MY" dirty="0" smtClean="0">
                <a:solidFill>
                  <a:schemeClr val="bg1"/>
                </a:solidFill>
              </a:rPr>
              <a:t>Sectoral policies and laws governing biodiversity, such as</a:t>
            </a:r>
          </a:p>
          <a:p>
            <a:r>
              <a:rPr lang="en-MY" dirty="0" smtClean="0">
                <a:solidFill>
                  <a:schemeClr val="bg1"/>
                </a:solidFill>
              </a:rPr>
              <a:t>- National Forestry Policy, </a:t>
            </a:r>
          </a:p>
          <a:p>
            <a:r>
              <a:rPr lang="en-MY" dirty="0" smtClean="0">
                <a:solidFill>
                  <a:schemeClr val="bg1"/>
                </a:solidFill>
              </a:rPr>
              <a:t>- National Environment Policy, </a:t>
            </a:r>
          </a:p>
          <a:p>
            <a:r>
              <a:rPr lang="en-MY" dirty="0" smtClean="0">
                <a:solidFill>
                  <a:schemeClr val="bg1"/>
                </a:solidFill>
              </a:rPr>
              <a:t>- 3rd National Agriculture Policy, </a:t>
            </a:r>
          </a:p>
          <a:p>
            <a:pPr>
              <a:buFontTx/>
              <a:buChar char="-"/>
            </a:pPr>
            <a:r>
              <a:rPr lang="en-MY" dirty="0" smtClean="0">
                <a:solidFill>
                  <a:schemeClr val="bg1"/>
                </a:solidFill>
              </a:rPr>
              <a:t>National Wetlands Policy,  </a:t>
            </a:r>
          </a:p>
          <a:p>
            <a:pPr>
              <a:buFontTx/>
              <a:buChar char="-"/>
            </a:pPr>
            <a:r>
              <a:rPr lang="en-MY" dirty="0" smtClean="0">
                <a:solidFill>
                  <a:schemeClr val="bg1"/>
                </a:solidFill>
              </a:rPr>
              <a:t>Forestry Act 1984, Wildlife</a:t>
            </a:r>
          </a:p>
          <a:p>
            <a:pPr>
              <a:buFontTx/>
              <a:buChar char="-"/>
            </a:pPr>
            <a:r>
              <a:rPr lang="en-MY" dirty="0" smtClean="0">
                <a:solidFill>
                  <a:schemeClr val="bg1"/>
                </a:solidFill>
              </a:rPr>
              <a:t>Protection Act 1972 and 2010,</a:t>
            </a:r>
          </a:p>
          <a:p>
            <a:pPr>
              <a:buFontTx/>
              <a:buChar char="-"/>
            </a:pPr>
            <a:r>
              <a:rPr lang="en-MY" dirty="0" smtClean="0">
                <a:solidFill>
                  <a:schemeClr val="bg1"/>
                </a:solidFill>
              </a:rPr>
              <a:t>National Park Act 1980 and Fishery Act 1985.</a:t>
            </a:r>
          </a:p>
          <a:p>
            <a:endParaRPr lang="en-MY" dirty="0"/>
          </a:p>
        </p:txBody>
      </p:sp>
      <p:sp>
        <p:nvSpPr>
          <p:cNvPr id="12" name="TextBox 11"/>
          <p:cNvSpPr txBox="1"/>
          <p:nvPr/>
        </p:nvSpPr>
        <p:spPr>
          <a:xfrm>
            <a:off x="357158" y="5357826"/>
            <a:ext cx="5000660" cy="646331"/>
          </a:xfrm>
          <a:prstGeom prst="rect">
            <a:avLst/>
          </a:prstGeom>
          <a:solidFill>
            <a:schemeClr val="accent1">
              <a:alpha val="50000"/>
            </a:schemeClr>
          </a:solidFill>
        </p:spPr>
        <p:txBody>
          <a:bodyPr wrap="square" rtlCol="0">
            <a:spAutoFit/>
          </a:bodyPr>
          <a:lstStyle/>
          <a:p>
            <a:r>
              <a:rPr lang="en-MY" dirty="0" smtClean="0">
                <a:solidFill>
                  <a:schemeClr val="bg1"/>
                </a:solidFill>
              </a:rPr>
              <a:t>Totally protected forest areas -  15.3% of its land area.</a:t>
            </a:r>
            <a:endParaRPr lang="en-MY" dirty="0"/>
          </a:p>
        </p:txBody>
      </p:sp>
      <p:pic>
        <p:nvPicPr>
          <p:cNvPr id="13" name="Picture 12" descr="Logo-300dpi_mea_bluegreenl.gif"/>
          <p:cNvPicPr>
            <a:picLocks noChangeAspect="1"/>
          </p:cNvPicPr>
          <p:nvPr/>
        </p:nvPicPr>
        <p:blipFill>
          <a:blip r:embed="rId5"/>
          <a:stretch>
            <a:fillRect/>
          </a:stretch>
        </p:blipFill>
        <p:spPr>
          <a:xfrm>
            <a:off x="214282" y="6179339"/>
            <a:ext cx="1357322" cy="678661"/>
          </a:xfrm>
          <a:prstGeom prst="rect">
            <a:avLst/>
          </a:prstGeom>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357158" y="500042"/>
            <a:ext cx="8786842" cy="1692771"/>
          </a:xfrm>
          <a:prstGeom prst="rect">
            <a:avLst/>
          </a:prstGeom>
          <a:noFill/>
        </p:spPr>
        <p:txBody>
          <a:bodyPr wrap="square" rtlCol="0">
            <a:spAutoFit/>
          </a:bodyPr>
          <a:lstStyle/>
          <a:p>
            <a:pPr algn="ctr"/>
            <a:r>
              <a:rPr lang="en-MY"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National Parks &amp; Ecotourism Sites</a:t>
            </a:r>
          </a:p>
          <a:p>
            <a:pPr algn="ctr"/>
            <a:r>
              <a:rPr lang="en-MY"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(Department of Wildlife &amp; National Parks) </a:t>
            </a:r>
          </a:p>
          <a:p>
            <a:pPr algn="ct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428596" y="1857364"/>
            <a:ext cx="4929222" cy="3447098"/>
          </a:xfrm>
          <a:prstGeom prst="rect">
            <a:avLst/>
          </a:prstGeom>
          <a:solidFill>
            <a:schemeClr val="accent1">
              <a:alpha val="75000"/>
            </a:schemeClr>
          </a:solidFill>
        </p:spPr>
        <p:txBody>
          <a:bodyPr wrap="square" rtlCol="0">
            <a:spAutoFit/>
          </a:bodyPr>
          <a:lstStyle/>
          <a:p>
            <a:r>
              <a:rPr lang="en-MY" b="1" dirty="0" smtClean="0">
                <a:solidFill>
                  <a:schemeClr val="bg1"/>
                </a:solidFill>
                <a:latin typeface="Arial" pitchFamily="34" charset="0"/>
                <a:cs typeface="Arial" pitchFamily="34" charset="0"/>
              </a:rPr>
              <a:t>Taman Negara Pahang National Park </a:t>
            </a:r>
          </a:p>
          <a:p>
            <a:r>
              <a:rPr lang="en-MY" b="1" dirty="0" smtClean="0">
                <a:solidFill>
                  <a:schemeClr val="bg1"/>
                </a:solidFill>
                <a:latin typeface="Arial" pitchFamily="34" charset="0"/>
                <a:cs typeface="Arial" pitchFamily="34" charset="0"/>
              </a:rPr>
              <a:t>Taman Negara Terengganu National Park </a:t>
            </a:r>
          </a:p>
          <a:p>
            <a:r>
              <a:rPr lang="en-MY" b="1" dirty="0" smtClean="0">
                <a:solidFill>
                  <a:schemeClr val="bg1"/>
                </a:solidFill>
                <a:latin typeface="Arial" pitchFamily="34" charset="0"/>
                <a:cs typeface="Arial" pitchFamily="34" charset="0"/>
              </a:rPr>
              <a:t>Taman Negara Kelantan National Park </a:t>
            </a:r>
          </a:p>
          <a:p>
            <a:r>
              <a:rPr lang="en-MY" b="1" dirty="0" smtClean="0">
                <a:solidFill>
                  <a:schemeClr val="bg1"/>
                </a:solidFill>
                <a:latin typeface="Arial" pitchFamily="34" charset="0"/>
                <a:cs typeface="Arial" pitchFamily="34" charset="0"/>
              </a:rPr>
              <a:t>Taman Negara Pulau Pinang National Park</a:t>
            </a:r>
          </a:p>
          <a:p>
            <a:r>
              <a:rPr lang="en-MY" b="1" dirty="0" err="1" smtClean="0">
                <a:solidFill>
                  <a:schemeClr val="bg1"/>
                </a:solidFill>
                <a:latin typeface="Arial" pitchFamily="34" charset="0"/>
                <a:cs typeface="Arial" pitchFamily="34" charset="0"/>
              </a:rPr>
              <a:t>Tasek</a:t>
            </a:r>
            <a:r>
              <a:rPr lang="en-MY" b="1" dirty="0" smtClean="0">
                <a:solidFill>
                  <a:schemeClr val="bg1"/>
                </a:solidFill>
                <a:latin typeface="Arial" pitchFamily="34" charset="0"/>
                <a:cs typeface="Arial" pitchFamily="34" charset="0"/>
              </a:rPr>
              <a:t> </a:t>
            </a:r>
            <a:r>
              <a:rPr lang="en-MY" b="1" dirty="0" err="1" smtClean="0">
                <a:solidFill>
                  <a:schemeClr val="bg1"/>
                </a:solidFill>
                <a:latin typeface="Arial" pitchFamily="34" charset="0"/>
                <a:cs typeface="Arial" pitchFamily="34" charset="0"/>
              </a:rPr>
              <a:t>Bera</a:t>
            </a:r>
            <a:r>
              <a:rPr lang="en-MY" b="1" dirty="0" smtClean="0">
                <a:solidFill>
                  <a:schemeClr val="bg1"/>
                </a:solidFill>
                <a:latin typeface="Arial" pitchFamily="34" charset="0"/>
                <a:cs typeface="Arial" pitchFamily="34" charset="0"/>
              </a:rPr>
              <a:t> </a:t>
            </a:r>
            <a:r>
              <a:rPr lang="en-MY" b="1" dirty="0" err="1" smtClean="0">
                <a:solidFill>
                  <a:schemeClr val="bg1"/>
                </a:solidFill>
                <a:latin typeface="Arial" pitchFamily="34" charset="0"/>
                <a:cs typeface="Arial" pitchFamily="34" charset="0"/>
              </a:rPr>
              <a:t>Ramsar</a:t>
            </a:r>
            <a:r>
              <a:rPr lang="en-MY" b="1" dirty="0" smtClean="0">
                <a:solidFill>
                  <a:schemeClr val="bg1"/>
                </a:solidFill>
                <a:latin typeface="Arial" pitchFamily="34" charset="0"/>
                <a:cs typeface="Arial" pitchFamily="34" charset="0"/>
              </a:rPr>
              <a:t> Site</a:t>
            </a:r>
          </a:p>
          <a:p>
            <a:r>
              <a:rPr lang="en-MY" b="1" dirty="0" smtClean="0">
                <a:solidFill>
                  <a:schemeClr val="bg1"/>
                </a:solidFill>
                <a:latin typeface="Arial" pitchFamily="34" charset="0"/>
                <a:cs typeface="Arial" pitchFamily="34" charset="0"/>
              </a:rPr>
              <a:t>National Elephant Conservation Centre,  Kuala </a:t>
            </a:r>
            <a:r>
              <a:rPr lang="en-MY" b="1" dirty="0" err="1" smtClean="0">
                <a:solidFill>
                  <a:schemeClr val="bg1"/>
                </a:solidFill>
                <a:latin typeface="Arial" pitchFamily="34" charset="0"/>
                <a:cs typeface="Arial" pitchFamily="34" charset="0"/>
              </a:rPr>
              <a:t>Gandah</a:t>
            </a:r>
            <a:r>
              <a:rPr lang="en-MY" b="1" dirty="0" smtClean="0">
                <a:solidFill>
                  <a:schemeClr val="bg1"/>
                </a:solidFill>
                <a:latin typeface="Arial" pitchFamily="34" charset="0"/>
                <a:cs typeface="Arial" pitchFamily="34" charset="0"/>
              </a:rPr>
              <a:t>, Pahang</a:t>
            </a:r>
          </a:p>
          <a:p>
            <a:r>
              <a:rPr lang="en-MY" b="1" dirty="0" smtClean="0">
                <a:solidFill>
                  <a:schemeClr val="bg1"/>
                </a:solidFill>
                <a:latin typeface="Arial" pitchFamily="34" charset="0"/>
                <a:cs typeface="Arial" pitchFamily="34" charset="0"/>
              </a:rPr>
              <a:t>Malacca Zoo </a:t>
            </a:r>
          </a:p>
          <a:p>
            <a:r>
              <a:rPr lang="en-MY" b="1" dirty="0" err="1" smtClean="0">
                <a:solidFill>
                  <a:schemeClr val="bg1"/>
                </a:solidFill>
                <a:latin typeface="Arial" pitchFamily="34" charset="0"/>
                <a:cs typeface="Arial" pitchFamily="34" charset="0"/>
              </a:rPr>
              <a:t>Gunung</a:t>
            </a:r>
            <a:r>
              <a:rPr lang="en-MY" b="1" dirty="0" smtClean="0">
                <a:solidFill>
                  <a:schemeClr val="bg1"/>
                </a:solidFill>
                <a:latin typeface="Arial" pitchFamily="34" charset="0"/>
                <a:cs typeface="Arial" pitchFamily="34" charset="0"/>
              </a:rPr>
              <a:t> </a:t>
            </a:r>
            <a:r>
              <a:rPr lang="en-MY" b="1" dirty="0" err="1" smtClean="0">
                <a:solidFill>
                  <a:schemeClr val="bg1"/>
                </a:solidFill>
                <a:latin typeface="Arial" pitchFamily="34" charset="0"/>
                <a:cs typeface="Arial" pitchFamily="34" charset="0"/>
              </a:rPr>
              <a:t>Benum</a:t>
            </a:r>
            <a:endParaRPr lang="en-MY" b="1" dirty="0" smtClean="0">
              <a:solidFill>
                <a:schemeClr val="bg1"/>
              </a:solidFill>
              <a:latin typeface="Arial" pitchFamily="34" charset="0"/>
              <a:cs typeface="Arial" pitchFamily="34" charset="0"/>
            </a:endParaRPr>
          </a:p>
          <a:p>
            <a:r>
              <a:rPr lang="en-MY" b="1" dirty="0" smtClean="0">
                <a:solidFill>
                  <a:schemeClr val="bg1"/>
                </a:solidFill>
                <a:latin typeface="Arial" pitchFamily="34" charset="0"/>
                <a:cs typeface="Arial" pitchFamily="34" charset="0"/>
              </a:rPr>
              <a:t>Wildlife Conservation Centre (River Terrapin), </a:t>
            </a:r>
            <a:r>
              <a:rPr lang="en-MY" b="1" dirty="0" err="1" smtClean="0">
                <a:solidFill>
                  <a:schemeClr val="bg1"/>
                </a:solidFill>
                <a:latin typeface="Arial" pitchFamily="34" charset="0"/>
                <a:cs typeface="Arial" pitchFamily="34" charset="0"/>
              </a:rPr>
              <a:t>Bota</a:t>
            </a:r>
            <a:r>
              <a:rPr lang="en-MY" b="1" dirty="0" smtClean="0">
                <a:solidFill>
                  <a:schemeClr val="bg1"/>
                </a:solidFill>
                <a:latin typeface="Arial" pitchFamily="34" charset="0"/>
                <a:cs typeface="Arial" pitchFamily="34" charset="0"/>
              </a:rPr>
              <a:t> </a:t>
            </a:r>
            <a:r>
              <a:rPr lang="en-MY" b="1" dirty="0" err="1" smtClean="0">
                <a:solidFill>
                  <a:schemeClr val="bg1"/>
                </a:solidFill>
                <a:latin typeface="Arial" pitchFamily="34" charset="0"/>
                <a:cs typeface="Arial" pitchFamily="34" charset="0"/>
              </a:rPr>
              <a:t>Kanan</a:t>
            </a:r>
            <a:r>
              <a:rPr lang="en-MY" b="1" dirty="0" smtClean="0">
                <a:solidFill>
                  <a:schemeClr val="bg1"/>
                </a:solidFill>
                <a:latin typeface="Arial" pitchFamily="34" charset="0"/>
                <a:cs typeface="Arial" pitchFamily="34" charset="0"/>
              </a:rPr>
              <a:t>, Perak </a:t>
            </a:r>
          </a:p>
          <a:p>
            <a:r>
              <a:rPr lang="en-MY" b="1" dirty="0" err="1" smtClean="0">
                <a:solidFill>
                  <a:schemeClr val="bg1"/>
                </a:solidFill>
                <a:latin typeface="Arial" pitchFamily="34" charset="0"/>
                <a:cs typeface="Arial" pitchFamily="34" charset="0"/>
              </a:rPr>
              <a:t>Paya</a:t>
            </a:r>
            <a:r>
              <a:rPr lang="en-MY" b="1" dirty="0" smtClean="0">
                <a:solidFill>
                  <a:schemeClr val="bg1"/>
                </a:solidFill>
                <a:latin typeface="Arial" pitchFamily="34" charset="0"/>
                <a:cs typeface="Arial" pitchFamily="34" charset="0"/>
              </a:rPr>
              <a:t> Indah Wetlands, </a:t>
            </a:r>
            <a:r>
              <a:rPr lang="en-MY" b="1" dirty="0" err="1" smtClean="0">
                <a:solidFill>
                  <a:schemeClr val="bg1"/>
                </a:solidFill>
                <a:latin typeface="Arial" pitchFamily="34" charset="0"/>
                <a:cs typeface="Arial" pitchFamily="34" charset="0"/>
              </a:rPr>
              <a:t>Dengkil</a:t>
            </a:r>
            <a:r>
              <a:rPr lang="en-MY" b="1" dirty="0" smtClean="0">
                <a:solidFill>
                  <a:schemeClr val="bg1"/>
                </a:solidFill>
                <a:latin typeface="Arial" pitchFamily="34" charset="0"/>
                <a:cs typeface="Arial" pitchFamily="34" charset="0"/>
              </a:rPr>
              <a:t>, Selangor</a:t>
            </a:r>
            <a:endParaRPr lang="en-MY" b="1" dirty="0">
              <a:solidFill>
                <a:schemeClr val="bg1"/>
              </a:solidFill>
              <a:latin typeface="Arial" pitchFamily="34" charset="0"/>
              <a:cs typeface="Arial" pitchFamily="34" charset="0"/>
            </a:endParaRPr>
          </a:p>
        </p:txBody>
      </p:sp>
      <p:pic>
        <p:nvPicPr>
          <p:cNvPr id="8194" name="Picture 2"/>
          <p:cNvPicPr>
            <a:picLocks noChangeAspect="1" noChangeArrowheads="1"/>
          </p:cNvPicPr>
          <p:nvPr/>
        </p:nvPicPr>
        <p:blipFill>
          <a:blip r:embed="rId3"/>
          <a:srcRect/>
          <a:stretch>
            <a:fillRect/>
          </a:stretch>
        </p:blipFill>
        <p:spPr bwMode="auto">
          <a:xfrm>
            <a:off x="5643570" y="1928802"/>
            <a:ext cx="3214678" cy="2411009"/>
          </a:xfrm>
          <a:prstGeom prst="rect">
            <a:avLst/>
          </a:prstGeom>
          <a:noFill/>
          <a:ln w="9525">
            <a:noFill/>
            <a:miter lim="800000"/>
            <a:headEnd/>
            <a:tailEnd/>
          </a:ln>
          <a:effectLst/>
        </p:spPr>
      </p:pic>
      <p:pic>
        <p:nvPicPr>
          <p:cNvPr id="9" name="Picture 8" descr="Untitled-2.gif"/>
          <p:cNvPicPr>
            <a:picLocks noChangeAspect="1"/>
          </p:cNvPicPr>
          <p:nvPr/>
        </p:nvPicPr>
        <p:blipFill>
          <a:blip r:embed="rId4"/>
          <a:stretch>
            <a:fillRect/>
          </a:stretch>
        </p:blipFill>
        <p:spPr>
          <a:xfrm>
            <a:off x="6429388" y="4950707"/>
            <a:ext cx="2928926" cy="1907293"/>
          </a:xfrm>
          <a:prstGeom prst="rect">
            <a:avLst/>
          </a:prstGeom>
        </p:spPr>
      </p:pic>
      <p:pic>
        <p:nvPicPr>
          <p:cNvPr id="11" name="Picture 10" descr="Logo-300dpi_mea_bluegreenl.gif"/>
          <p:cNvPicPr>
            <a:picLocks noChangeAspect="1"/>
          </p:cNvPicPr>
          <p:nvPr/>
        </p:nvPicPr>
        <p:blipFill>
          <a:blip r:embed="rId5"/>
          <a:stretch>
            <a:fillRect/>
          </a:stretch>
        </p:blipFill>
        <p:spPr>
          <a:xfrm>
            <a:off x="214282" y="6179339"/>
            <a:ext cx="1357322" cy="678661"/>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8" name="TextBox 7"/>
          <p:cNvSpPr txBox="1"/>
          <p:nvPr/>
        </p:nvSpPr>
        <p:spPr>
          <a:xfrm>
            <a:off x="571472" y="500042"/>
            <a:ext cx="8358246" cy="1200329"/>
          </a:xfrm>
          <a:prstGeom prst="rect">
            <a:avLst/>
          </a:prstGeom>
          <a:noFill/>
        </p:spPr>
        <p:txBody>
          <a:bodyPr wrap="square" rtlCol="0">
            <a:spAutoFit/>
          </a:bodyPr>
          <a:lstStyle/>
          <a:p>
            <a:pPr algn="ctr"/>
            <a:r>
              <a:rPr lang="en-MY"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Ecotourism destinations   </a:t>
            </a:r>
          </a:p>
          <a:p>
            <a:pPr algn="ct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500034" y="1214422"/>
            <a:ext cx="3929090" cy="5447645"/>
          </a:xfrm>
          <a:prstGeom prst="rect">
            <a:avLst/>
          </a:prstGeom>
          <a:solidFill>
            <a:schemeClr val="accent1">
              <a:alpha val="75000"/>
            </a:schemeClr>
          </a:solidFill>
        </p:spPr>
        <p:txBody>
          <a:bodyPr wrap="square" rtlCol="0">
            <a:spAutoFit/>
          </a:bodyPr>
          <a:lstStyle/>
          <a:p>
            <a:r>
              <a:rPr lang="en-MY" sz="1600" b="1" dirty="0" smtClean="0">
                <a:solidFill>
                  <a:schemeClr val="bg1"/>
                </a:solidFill>
                <a:latin typeface="Arial" pitchFamily="34" charset="0"/>
                <a:cs typeface="Arial" pitchFamily="34" charset="0"/>
              </a:rPr>
              <a:t>Pahang 	Taman Negara National Park,</a:t>
            </a:r>
          </a:p>
          <a:p>
            <a:r>
              <a:rPr lang="en-MY" sz="1600" b="1" dirty="0" smtClean="0">
                <a:solidFill>
                  <a:schemeClr val="bg1"/>
                </a:solidFill>
                <a:latin typeface="Arial" pitchFamily="34" charset="0"/>
                <a:cs typeface="Arial" pitchFamily="34" charset="0"/>
              </a:rPr>
              <a:t>	Kuala </a:t>
            </a:r>
            <a:r>
              <a:rPr lang="en-MY" sz="1600" b="1" dirty="0" err="1" smtClean="0">
                <a:solidFill>
                  <a:schemeClr val="bg1"/>
                </a:solidFill>
                <a:latin typeface="Arial" pitchFamily="34" charset="0"/>
                <a:cs typeface="Arial" pitchFamily="34" charset="0"/>
              </a:rPr>
              <a:t>Gandah</a:t>
            </a:r>
            <a:r>
              <a:rPr lang="en-MY" sz="1600" b="1" dirty="0" smtClean="0">
                <a:solidFill>
                  <a:schemeClr val="bg1"/>
                </a:solidFill>
                <a:latin typeface="Arial" pitchFamily="34" charset="0"/>
                <a:cs typeface="Arial" pitchFamily="34" charset="0"/>
              </a:rPr>
              <a:t> Elephant 	Sanctuary</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Kenong</a:t>
            </a:r>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Rimba</a:t>
            </a:r>
            <a:r>
              <a:rPr lang="en-MY" sz="1600" b="1" dirty="0" smtClean="0">
                <a:solidFill>
                  <a:schemeClr val="bg1"/>
                </a:solidFill>
                <a:latin typeface="Arial" pitchFamily="34" charset="0"/>
                <a:cs typeface="Arial" pitchFamily="34" charset="0"/>
              </a:rPr>
              <a:t> Park</a:t>
            </a:r>
          </a:p>
          <a:p>
            <a:endParaRPr lang="en-MY" sz="1600" b="1" dirty="0" smtClean="0">
              <a:solidFill>
                <a:schemeClr val="bg1"/>
              </a:solidFill>
              <a:latin typeface="Arial" pitchFamily="34" charset="0"/>
              <a:cs typeface="Arial" pitchFamily="34" charset="0"/>
            </a:endParaRPr>
          </a:p>
          <a:p>
            <a:r>
              <a:rPr lang="en-MY" sz="1600" b="1" dirty="0" smtClean="0">
                <a:solidFill>
                  <a:schemeClr val="bg1"/>
                </a:solidFill>
                <a:latin typeface="Arial" pitchFamily="34" charset="0"/>
                <a:cs typeface="Arial" pitchFamily="34" charset="0"/>
              </a:rPr>
              <a:t>Selangor	Sungai Chilling Waterfall, 	Kuala Selangor</a:t>
            </a:r>
          </a:p>
          <a:p>
            <a:endParaRPr lang="en-MY" sz="1600" b="1" dirty="0" smtClean="0">
              <a:solidFill>
                <a:schemeClr val="bg1"/>
              </a:solidFill>
              <a:latin typeface="Arial" pitchFamily="34" charset="0"/>
              <a:cs typeface="Arial" pitchFamily="34" charset="0"/>
            </a:endParaRPr>
          </a:p>
          <a:p>
            <a:r>
              <a:rPr lang="en-MY" sz="1600" b="1" dirty="0" smtClean="0">
                <a:solidFill>
                  <a:schemeClr val="bg1"/>
                </a:solidFill>
                <a:latin typeface="Arial" pitchFamily="34" charset="0"/>
                <a:cs typeface="Arial" pitchFamily="34" charset="0"/>
              </a:rPr>
              <a:t>Perak	Royal </a:t>
            </a:r>
            <a:r>
              <a:rPr lang="en-MY" sz="1600" b="1" dirty="0" err="1" smtClean="0">
                <a:solidFill>
                  <a:schemeClr val="bg1"/>
                </a:solidFill>
                <a:latin typeface="Arial" pitchFamily="34" charset="0"/>
                <a:cs typeface="Arial" pitchFamily="34" charset="0"/>
              </a:rPr>
              <a:t>Belum</a:t>
            </a:r>
            <a:r>
              <a:rPr lang="en-MY" sz="1600" b="1" dirty="0" smtClean="0">
                <a:solidFill>
                  <a:schemeClr val="bg1"/>
                </a:solidFill>
                <a:latin typeface="Arial" pitchFamily="34" charset="0"/>
                <a:cs typeface="Arial" pitchFamily="34" charset="0"/>
              </a:rPr>
              <a:t> Forest Reserve</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Gua</a:t>
            </a:r>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Tempurung</a:t>
            </a:r>
            <a:r>
              <a:rPr lang="en-MY" sz="1600" b="1" dirty="0" smtClean="0">
                <a:solidFill>
                  <a:schemeClr val="bg1"/>
                </a:solidFill>
                <a:latin typeface="Arial" pitchFamily="34" charset="0"/>
                <a:cs typeface="Arial" pitchFamily="34" charset="0"/>
              </a:rPr>
              <a:t>, Perak</a:t>
            </a:r>
          </a:p>
          <a:p>
            <a:r>
              <a:rPr lang="en-MY" sz="1600" b="1" dirty="0" smtClean="0">
                <a:solidFill>
                  <a:schemeClr val="bg1"/>
                </a:solidFill>
                <a:latin typeface="Arial" pitchFamily="34" charset="0"/>
                <a:cs typeface="Arial" pitchFamily="34" charset="0"/>
              </a:rPr>
              <a:t>	Kuala </a:t>
            </a:r>
            <a:r>
              <a:rPr lang="en-MY" sz="1600" b="1" dirty="0" err="1" smtClean="0">
                <a:solidFill>
                  <a:schemeClr val="bg1"/>
                </a:solidFill>
                <a:latin typeface="Arial" pitchFamily="34" charset="0"/>
                <a:cs typeface="Arial" pitchFamily="34" charset="0"/>
              </a:rPr>
              <a:t>Gula</a:t>
            </a:r>
            <a:r>
              <a:rPr lang="en-MY" sz="1600" b="1" dirty="0" smtClean="0">
                <a:solidFill>
                  <a:schemeClr val="bg1"/>
                </a:solidFill>
                <a:latin typeface="Arial" pitchFamily="34" charset="0"/>
                <a:cs typeface="Arial" pitchFamily="34" charset="0"/>
              </a:rPr>
              <a:t> Bird Sanctuary</a:t>
            </a:r>
          </a:p>
          <a:p>
            <a:endParaRPr lang="en-MY" sz="1600" b="1" dirty="0" smtClean="0">
              <a:solidFill>
                <a:schemeClr val="bg1"/>
              </a:solidFill>
              <a:latin typeface="Arial" pitchFamily="34" charset="0"/>
              <a:cs typeface="Arial" pitchFamily="34" charset="0"/>
            </a:endParaRPr>
          </a:p>
          <a:p>
            <a:r>
              <a:rPr lang="en-MY" sz="1600" b="1" dirty="0" smtClean="0">
                <a:solidFill>
                  <a:schemeClr val="bg1"/>
                </a:solidFill>
                <a:latin typeface="Arial" pitchFamily="34" charset="0"/>
                <a:cs typeface="Arial" pitchFamily="34" charset="0"/>
              </a:rPr>
              <a:t>Penang	National Heritage Park</a:t>
            </a:r>
          </a:p>
          <a:p>
            <a:endParaRPr lang="en-MY" sz="1600" b="1" dirty="0" smtClean="0">
              <a:solidFill>
                <a:schemeClr val="bg1"/>
              </a:solidFill>
              <a:latin typeface="Arial" pitchFamily="34" charset="0"/>
              <a:cs typeface="Arial" pitchFamily="34" charset="0"/>
            </a:endParaRPr>
          </a:p>
          <a:p>
            <a:r>
              <a:rPr lang="en-MY" sz="1600" b="1" dirty="0" smtClean="0">
                <a:solidFill>
                  <a:schemeClr val="bg1"/>
                </a:solidFill>
                <a:latin typeface="Arial" pitchFamily="34" charset="0"/>
                <a:cs typeface="Arial" pitchFamily="34" charset="0"/>
              </a:rPr>
              <a:t>Kedah 	</a:t>
            </a:r>
            <a:r>
              <a:rPr lang="en-MY" sz="1600" b="1" dirty="0" err="1" smtClean="0">
                <a:solidFill>
                  <a:schemeClr val="bg1"/>
                </a:solidFill>
                <a:latin typeface="Arial" pitchFamily="34" charset="0"/>
                <a:cs typeface="Arial" pitchFamily="34" charset="0"/>
              </a:rPr>
              <a:t>Kilim</a:t>
            </a:r>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Geopark</a:t>
            </a:r>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Langkawi</a:t>
            </a:r>
            <a:endParaRPr lang="en-MY" sz="1600" b="1" dirty="0" smtClean="0">
              <a:solidFill>
                <a:schemeClr val="bg1"/>
              </a:solidFill>
              <a:latin typeface="Arial" pitchFamily="34" charset="0"/>
              <a:cs typeface="Arial" pitchFamily="34" charset="0"/>
            </a:endParaRPr>
          </a:p>
          <a:p>
            <a:endParaRPr lang="en-MY" sz="1600" b="1" dirty="0" smtClean="0">
              <a:solidFill>
                <a:schemeClr val="bg1"/>
              </a:solidFill>
              <a:latin typeface="Arial" pitchFamily="34" charset="0"/>
              <a:cs typeface="Arial" pitchFamily="34" charset="0"/>
            </a:endParaRPr>
          </a:p>
          <a:p>
            <a:r>
              <a:rPr lang="en-MY" sz="1600" b="1" dirty="0" smtClean="0">
                <a:solidFill>
                  <a:schemeClr val="bg1"/>
                </a:solidFill>
                <a:latin typeface="Arial" pitchFamily="34" charset="0"/>
                <a:cs typeface="Arial" pitchFamily="34" charset="0"/>
              </a:rPr>
              <a:t>Terengganu	</a:t>
            </a:r>
            <a:r>
              <a:rPr lang="en-MY" sz="1600" b="1" dirty="0" err="1" smtClean="0">
                <a:solidFill>
                  <a:schemeClr val="bg1"/>
                </a:solidFill>
                <a:latin typeface="Arial" pitchFamily="34" charset="0"/>
                <a:cs typeface="Arial" pitchFamily="34" charset="0"/>
              </a:rPr>
              <a:t>Rantau</a:t>
            </a:r>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Abang</a:t>
            </a:r>
            <a:r>
              <a:rPr lang="en-MY" sz="1600" b="1" dirty="0" smtClean="0">
                <a:solidFill>
                  <a:schemeClr val="bg1"/>
                </a:solidFill>
                <a:latin typeface="Arial" pitchFamily="34" charset="0"/>
                <a:cs typeface="Arial" pitchFamily="34" charset="0"/>
              </a:rPr>
              <a:t> 			Turtle Hatchery</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Redang</a:t>
            </a:r>
            <a:r>
              <a:rPr lang="en-MY" sz="1600" b="1" dirty="0" smtClean="0">
                <a:solidFill>
                  <a:schemeClr val="bg1"/>
                </a:solidFill>
                <a:latin typeface="Arial" pitchFamily="34" charset="0"/>
                <a:cs typeface="Arial" pitchFamily="34" charset="0"/>
              </a:rPr>
              <a:t> Island 			</a:t>
            </a:r>
            <a:r>
              <a:rPr lang="en-MY" sz="1600" b="1" dirty="0" err="1" smtClean="0">
                <a:solidFill>
                  <a:schemeClr val="bg1"/>
                </a:solidFill>
                <a:latin typeface="Arial" pitchFamily="34" charset="0"/>
                <a:cs typeface="Arial" pitchFamily="34" charset="0"/>
              </a:rPr>
              <a:t>Perhentian</a:t>
            </a:r>
            <a:r>
              <a:rPr lang="en-MY" sz="1600" b="1" dirty="0" smtClean="0">
                <a:solidFill>
                  <a:schemeClr val="bg1"/>
                </a:solidFill>
                <a:latin typeface="Arial" pitchFamily="34" charset="0"/>
                <a:cs typeface="Arial" pitchFamily="34" charset="0"/>
              </a:rPr>
              <a:t> Island 			</a:t>
            </a:r>
            <a:r>
              <a:rPr lang="en-MY" sz="1600" b="1" dirty="0" err="1" smtClean="0">
                <a:solidFill>
                  <a:schemeClr val="bg1"/>
                </a:solidFill>
                <a:latin typeface="Arial" pitchFamily="34" charset="0"/>
                <a:cs typeface="Arial" pitchFamily="34" charset="0"/>
              </a:rPr>
              <a:t>Gemia</a:t>
            </a:r>
            <a:r>
              <a:rPr lang="en-MY" sz="1600" b="1" dirty="0" smtClean="0">
                <a:solidFill>
                  <a:schemeClr val="bg1"/>
                </a:solidFill>
                <a:latin typeface="Arial" pitchFamily="34" charset="0"/>
                <a:cs typeface="Arial" pitchFamily="34" charset="0"/>
              </a:rPr>
              <a:t> Island.</a:t>
            </a:r>
          </a:p>
          <a:p>
            <a:endParaRPr lang="en-MY" sz="1200" dirty="0">
              <a:solidFill>
                <a:schemeClr val="bg1"/>
              </a:solidFill>
            </a:endParaRPr>
          </a:p>
        </p:txBody>
      </p:sp>
      <p:sp>
        <p:nvSpPr>
          <p:cNvPr id="6" name="TextBox 5"/>
          <p:cNvSpPr txBox="1"/>
          <p:nvPr/>
        </p:nvSpPr>
        <p:spPr>
          <a:xfrm>
            <a:off x="4643438" y="1214422"/>
            <a:ext cx="4286280" cy="4555093"/>
          </a:xfrm>
          <a:prstGeom prst="rect">
            <a:avLst/>
          </a:prstGeom>
          <a:solidFill>
            <a:schemeClr val="accent1">
              <a:alpha val="50000"/>
            </a:schemeClr>
          </a:solidFill>
        </p:spPr>
        <p:txBody>
          <a:bodyPr wrap="square" rtlCol="0">
            <a:spAutoFit/>
          </a:bodyPr>
          <a:lstStyle/>
          <a:p>
            <a:r>
              <a:rPr lang="en-MY" sz="1600" b="1" dirty="0" smtClean="0">
                <a:solidFill>
                  <a:schemeClr val="bg1"/>
                </a:solidFill>
                <a:latin typeface="Arial" pitchFamily="34" charset="0"/>
                <a:cs typeface="Arial" pitchFamily="34" charset="0"/>
              </a:rPr>
              <a:t>Sarawak</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Bako</a:t>
            </a:r>
            <a:r>
              <a:rPr lang="en-MY" sz="1600" b="1" dirty="0" smtClean="0">
                <a:solidFill>
                  <a:schemeClr val="bg1"/>
                </a:solidFill>
                <a:latin typeface="Arial" pitchFamily="34" charset="0"/>
                <a:cs typeface="Arial" pitchFamily="34" charset="0"/>
              </a:rPr>
              <a:t> National Park</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Mulu</a:t>
            </a:r>
            <a:r>
              <a:rPr lang="en-MY" sz="1600" b="1" dirty="0" smtClean="0">
                <a:solidFill>
                  <a:schemeClr val="bg1"/>
                </a:solidFill>
                <a:latin typeface="Arial" pitchFamily="34" charset="0"/>
                <a:cs typeface="Arial" pitchFamily="34" charset="0"/>
              </a:rPr>
              <a:t> National Park</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Niah</a:t>
            </a:r>
            <a:r>
              <a:rPr lang="en-MY" sz="1600" b="1" dirty="0" smtClean="0">
                <a:solidFill>
                  <a:schemeClr val="bg1"/>
                </a:solidFill>
                <a:latin typeface="Arial" pitchFamily="34" charset="0"/>
                <a:cs typeface="Arial" pitchFamily="34" charset="0"/>
              </a:rPr>
              <a:t> National Park </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Batang</a:t>
            </a:r>
            <a:r>
              <a:rPr lang="en-MY" sz="1600" b="1" dirty="0" smtClean="0">
                <a:solidFill>
                  <a:schemeClr val="bg1"/>
                </a:solidFill>
                <a:latin typeface="Arial" pitchFamily="34" charset="0"/>
                <a:cs typeface="Arial" pitchFamily="34" charset="0"/>
              </a:rPr>
              <a:t> Ai National Park </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Lampir</a:t>
            </a:r>
            <a:r>
              <a:rPr lang="en-MY" sz="1600" b="1" dirty="0" smtClean="0">
                <a:solidFill>
                  <a:schemeClr val="bg1"/>
                </a:solidFill>
                <a:latin typeface="Arial" pitchFamily="34" charset="0"/>
                <a:cs typeface="Arial" pitchFamily="34" charset="0"/>
              </a:rPr>
              <a:t> Hill National Park</a:t>
            </a:r>
          </a:p>
          <a:p>
            <a:r>
              <a:rPr lang="en-MY" sz="1600" b="1" dirty="0" smtClean="0">
                <a:solidFill>
                  <a:schemeClr val="bg1"/>
                </a:solidFill>
                <a:latin typeface="Arial" pitchFamily="34" charset="0"/>
                <a:cs typeface="Arial" pitchFamily="34" charset="0"/>
              </a:rPr>
              <a:t>Sabah</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Sepilok</a:t>
            </a:r>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Orang</a:t>
            </a:r>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Utan</a:t>
            </a:r>
            <a:r>
              <a:rPr lang="en-MY" sz="1600" b="1" dirty="0" smtClean="0">
                <a:solidFill>
                  <a:schemeClr val="bg1"/>
                </a:solidFill>
                <a:latin typeface="Arial" pitchFamily="34" charset="0"/>
                <a:cs typeface="Arial" pitchFamily="34" charset="0"/>
              </a:rPr>
              <a:t> Sanctuary</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Kinabalu</a:t>
            </a:r>
            <a:r>
              <a:rPr lang="en-MY" sz="1600" b="1" dirty="0" smtClean="0">
                <a:solidFill>
                  <a:schemeClr val="bg1"/>
                </a:solidFill>
                <a:latin typeface="Arial" pitchFamily="34" charset="0"/>
                <a:cs typeface="Arial" pitchFamily="34" charset="0"/>
              </a:rPr>
              <a:t> National Park</a:t>
            </a:r>
          </a:p>
          <a:p>
            <a:r>
              <a:rPr lang="en-MY" sz="1600" b="1" dirty="0" smtClean="0">
                <a:solidFill>
                  <a:schemeClr val="bg1"/>
                </a:solidFill>
                <a:latin typeface="Arial" pitchFamily="34" charset="0"/>
                <a:cs typeface="Arial" pitchFamily="34" charset="0"/>
              </a:rPr>
              <a:t>•	Tunku Abdul </a:t>
            </a:r>
            <a:r>
              <a:rPr lang="en-MY" sz="1600" b="1" dirty="0" err="1" smtClean="0">
                <a:solidFill>
                  <a:schemeClr val="bg1"/>
                </a:solidFill>
                <a:latin typeface="Arial" pitchFamily="34" charset="0"/>
                <a:cs typeface="Arial" pitchFamily="34" charset="0"/>
              </a:rPr>
              <a:t>Rahman</a:t>
            </a:r>
            <a:r>
              <a:rPr lang="en-MY" sz="1600" b="1" dirty="0" smtClean="0">
                <a:solidFill>
                  <a:schemeClr val="bg1"/>
                </a:solidFill>
                <a:latin typeface="Arial" pitchFamily="34" charset="0"/>
                <a:cs typeface="Arial" pitchFamily="34" charset="0"/>
              </a:rPr>
              <a:t> National 	Park</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Danum</a:t>
            </a:r>
            <a:r>
              <a:rPr lang="en-MY" sz="1600" b="1" dirty="0" smtClean="0">
                <a:solidFill>
                  <a:schemeClr val="bg1"/>
                </a:solidFill>
                <a:latin typeface="Arial" pitchFamily="34" charset="0"/>
                <a:cs typeface="Arial" pitchFamily="34" charset="0"/>
              </a:rPr>
              <a:t> Valley</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Maliau</a:t>
            </a:r>
            <a:r>
              <a:rPr lang="en-MY" sz="1600" b="1" dirty="0" smtClean="0">
                <a:solidFill>
                  <a:schemeClr val="bg1"/>
                </a:solidFill>
                <a:latin typeface="Arial" pitchFamily="34" charset="0"/>
                <a:cs typeface="Arial" pitchFamily="34" charset="0"/>
              </a:rPr>
              <a:t> Basin</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Tabin</a:t>
            </a:r>
            <a:r>
              <a:rPr lang="en-MY" sz="1600" b="1" dirty="0" smtClean="0">
                <a:solidFill>
                  <a:schemeClr val="bg1"/>
                </a:solidFill>
                <a:latin typeface="Arial" pitchFamily="34" charset="0"/>
                <a:cs typeface="Arial" pitchFamily="34" charset="0"/>
              </a:rPr>
              <a:t> Wildlife Reserve</a:t>
            </a:r>
          </a:p>
          <a:p>
            <a:r>
              <a:rPr lang="en-MY" sz="1600" b="1" dirty="0" smtClean="0">
                <a:solidFill>
                  <a:schemeClr val="bg1"/>
                </a:solidFill>
                <a:latin typeface="Arial" pitchFamily="34" charset="0"/>
                <a:cs typeface="Arial" pitchFamily="34" charset="0"/>
              </a:rPr>
              <a:t>•	Kinabatangan Floodplain, </a:t>
            </a:r>
            <a:r>
              <a:rPr lang="en-MY" sz="1600" b="1" dirty="0" err="1" smtClean="0">
                <a:solidFill>
                  <a:schemeClr val="bg1"/>
                </a:solidFill>
                <a:latin typeface="Arial" pitchFamily="34" charset="0"/>
                <a:cs typeface="Arial" pitchFamily="34" charset="0"/>
              </a:rPr>
              <a:t>Sukau</a:t>
            </a:r>
            <a:endParaRPr lang="en-MY" sz="1600" b="1" dirty="0" smtClean="0">
              <a:solidFill>
                <a:schemeClr val="bg1"/>
              </a:solidFill>
              <a:latin typeface="Arial" pitchFamily="34" charset="0"/>
              <a:cs typeface="Arial" pitchFamily="34" charset="0"/>
            </a:endParaRPr>
          </a:p>
          <a:p>
            <a:r>
              <a:rPr lang="en-MY" sz="1600" b="1" dirty="0" smtClean="0">
                <a:solidFill>
                  <a:schemeClr val="bg1"/>
                </a:solidFill>
                <a:latin typeface="Arial" pitchFamily="34" charset="0"/>
                <a:cs typeface="Arial" pitchFamily="34" charset="0"/>
              </a:rPr>
              <a:t>•	Turtle Island</a:t>
            </a:r>
          </a:p>
          <a:p>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Gua</a:t>
            </a:r>
            <a:r>
              <a:rPr lang="en-MY" sz="1600" b="1" dirty="0" smtClean="0">
                <a:solidFill>
                  <a:schemeClr val="bg1"/>
                </a:solidFill>
                <a:latin typeface="Arial" pitchFamily="34" charset="0"/>
                <a:cs typeface="Arial" pitchFamily="34" charset="0"/>
              </a:rPr>
              <a:t> </a:t>
            </a:r>
            <a:r>
              <a:rPr lang="en-MY" sz="1600" b="1" dirty="0" err="1" smtClean="0">
                <a:solidFill>
                  <a:schemeClr val="bg1"/>
                </a:solidFill>
                <a:latin typeface="Arial" pitchFamily="34" charset="0"/>
                <a:cs typeface="Arial" pitchFamily="34" charset="0"/>
              </a:rPr>
              <a:t>Gomantong</a:t>
            </a:r>
            <a:r>
              <a:rPr lang="en-MY" sz="1600" b="1" dirty="0" smtClean="0">
                <a:solidFill>
                  <a:schemeClr val="bg1"/>
                </a:solidFill>
                <a:latin typeface="Arial" pitchFamily="34" charset="0"/>
                <a:cs typeface="Arial" pitchFamily="34" charset="0"/>
              </a:rPr>
              <a:t>, Kinabatangan</a:t>
            </a:r>
          </a:p>
          <a:p>
            <a:endParaRPr lang="en-MY" dirty="0"/>
          </a:p>
        </p:txBody>
      </p:sp>
      <p:pic>
        <p:nvPicPr>
          <p:cNvPr id="11" name="Picture 10" descr="Logo-300dpi_mea_bluegreenl.gif"/>
          <p:cNvPicPr>
            <a:picLocks noChangeAspect="1"/>
          </p:cNvPicPr>
          <p:nvPr/>
        </p:nvPicPr>
        <p:blipFill>
          <a:blip r:embed="rId4"/>
          <a:stretch>
            <a:fillRect/>
          </a:stretch>
        </p:blipFill>
        <p:spPr>
          <a:xfrm>
            <a:off x="214282" y="6179339"/>
            <a:ext cx="1357322" cy="678661"/>
          </a:xfrm>
          <a:prstGeom prst="rect">
            <a:avLst/>
          </a:prstGeom>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3">
            <a:lum bright="-2000" contrast="2000"/>
          </a:blip>
          <a:srcRect/>
          <a:stretch>
            <a:fillRect/>
          </a:stretch>
        </p:blipFill>
        <p:spPr bwMode="auto">
          <a:xfrm>
            <a:off x="0" y="0"/>
            <a:ext cx="9144000" cy="6858000"/>
          </a:xfrm>
          <a:prstGeom prst="rect">
            <a:avLst/>
          </a:prstGeom>
          <a:noFill/>
          <a:ln w="9525">
            <a:noFill/>
            <a:miter lim="800000"/>
            <a:headEnd/>
            <a:tailEnd/>
          </a:ln>
        </p:spPr>
      </p:pic>
      <p:pic>
        <p:nvPicPr>
          <p:cNvPr id="9" name="Picture 8" descr="Untitled-2.gif"/>
          <p:cNvPicPr>
            <a:picLocks noChangeAspect="1"/>
          </p:cNvPicPr>
          <p:nvPr/>
        </p:nvPicPr>
        <p:blipFill>
          <a:blip r:embed="rId4"/>
          <a:stretch>
            <a:fillRect/>
          </a:stretch>
        </p:blipFill>
        <p:spPr>
          <a:xfrm>
            <a:off x="6429388" y="4950707"/>
            <a:ext cx="2928926" cy="1907293"/>
          </a:xfrm>
          <a:prstGeom prst="rect">
            <a:avLst/>
          </a:prstGeom>
        </p:spPr>
      </p:pic>
      <p:sp>
        <p:nvSpPr>
          <p:cNvPr id="8" name="TextBox 7"/>
          <p:cNvSpPr txBox="1"/>
          <p:nvPr/>
        </p:nvSpPr>
        <p:spPr>
          <a:xfrm>
            <a:off x="571472" y="500042"/>
            <a:ext cx="8143932"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NATIONAL ECOTOURISM PLAN 1996</a:t>
            </a: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000100" y="1214422"/>
            <a:ext cx="4143404" cy="5078313"/>
          </a:xfrm>
          <a:prstGeom prst="rect">
            <a:avLst/>
          </a:prstGeom>
          <a:solidFill>
            <a:schemeClr val="accent1">
              <a:alpha val="75000"/>
            </a:schemeClr>
          </a:solidFill>
        </p:spPr>
        <p:txBody>
          <a:bodyPr wrap="square" rtlCol="0">
            <a:spAutoFit/>
          </a:bodyPr>
          <a:lstStyle/>
          <a:p>
            <a:r>
              <a:rPr lang="en-MY" dirty="0" smtClean="0">
                <a:solidFill>
                  <a:schemeClr val="bg1"/>
                </a:solidFill>
                <a:latin typeface="Arial" pitchFamily="34" charset="0"/>
                <a:cs typeface="Arial" pitchFamily="34" charset="0"/>
              </a:rPr>
              <a:t>The National Ecotourism Plan will include the following elements of implementation: </a:t>
            </a:r>
          </a:p>
          <a:p>
            <a:endParaRPr lang="en-MY" dirty="0" smtClean="0">
              <a:solidFill>
                <a:schemeClr val="bg1"/>
              </a:solidFill>
              <a:latin typeface="Arial" pitchFamily="34" charset="0"/>
              <a:cs typeface="Arial" pitchFamily="34" charset="0"/>
            </a:endParaRPr>
          </a:p>
          <a:p>
            <a:r>
              <a:rPr lang="en-MY" dirty="0" smtClean="0">
                <a:solidFill>
                  <a:schemeClr val="bg1"/>
                </a:solidFill>
                <a:latin typeface="Arial" pitchFamily="34" charset="0"/>
                <a:cs typeface="Arial" pitchFamily="34" charset="0"/>
              </a:rPr>
              <a:t>(a) adopt and promote a clear definition of ecotourism; </a:t>
            </a:r>
          </a:p>
          <a:p>
            <a:endParaRPr lang="en-MY" dirty="0" smtClean="0">
              <a:solidFill>
                <a:schemeClr val="bg1"/>
              </a:solidFill>
              <a:latin typeface="Arial" pitchFamily="34" charset="0"/>
              <a:cs typeface="Arial" pitchFamily="34" charset="0"/>
            </a:endParaRPr>
          </a:p>
          <a:p>
            <a:r>
              <a:rPr lang="en-MY" dirty="0" smtClean="0">
                <a:solidFill>
                  <a:schemeClr val="bg1"/>
                </a:solidFill>
                <a:latin typeface="Arial" pitchFamily="34" charset="0"/>
                <a:cs typeface="Arial" pitchFamily="34" charset="0"/>
              </a:rPr>
              <a:t>(b) adopt and promote a clear policy on developing ecotourism; </a:t>
            </a:r>
          </a:p>
          <a:p>
            <a:endParaRPr lang="en-MY" dirty="0" smtClean="0">
              <a:solidFill>
                <a:schemeClr val="bg1"/>
              </a:solidFill>
              <a:latin typeface="Arial" pitchFamily="34" charset="0"/>
              <a:cs typeface="Arial" pitchFamily="34" charset="0"/>
            </a:endParaRPr>
          </a:p>
          <a:p>
            <a:r>
              <a:rPr lang="en-MY" dirty="0" smtClean="0">
                <a:solidFill>
                  <a:schemeClr val="bg1"/>
                </a:solidFill>
                <a:latin typeface="Arial" pitchFamily="34" charset="0"/>
                <a:cs typeface="Arial" pitchFamily="34" charset="0"/>
              </a:rPr>
              <a:t>(c) strengthen the Eco and Agro- Tourism Implementation Committee; </a:t>
            </a:r>
          </a:p>
          <a:p>
            <a:endParaRPr lang="en-MY" dirty="0" smtClean="0">
              <a:solidFill>
                <a:schemeClr val="bg1"/>
              </a:solidFill>
              <a:latin typeface="Arial" pitchFamily="34" charset="0"/>
              <a:cs typeface="Arial" pitchFamily="34" charset="0"/>
            </a:endParaRPr>
          </a:p>
          <a:p>
            <a:r>
              <a:rPr lang="en-MY" dirty="0" smtClean="0">
                <a:solidFill>
                  <a:schemeClr val="bg1"/>
                </a:solidFill>
                <a:latin typeface="Arial" pitchFamily="34" charset="0"/>
                <a:cs typeface="Arial" pitchFamily="34" charset="0"/>
              </a:rPr>
              <a:t>(d) implement legal changes to support implementation of the Plan; and </a:t>
            </a:r>
          </a:p>
          <a:p>
            <a:endParaRPr lang="en-MY" dirty="0" smtClean="0">
              <a:solidFill>
                <a:schemeClr val="bg1"/>
              </a:solidFill>
              <a:latin typeface="Arial" pitchFamily="34" charset="0"/>
              <a:cs typeface="Arial" pitchFamily="34" charset="0"/>
            </a:endParaRPr>
          </a:p>
          <a:p>
            <a:r>
              <a:rPr lang="en-MY" dirty="0" smtClean="0">
                <a:solidFill>
                  <a:schemeClr val="bg1"/>
                </a:solidFill>
                <a:latin typeface="Arial" pitchFamily="34" charset="0"/>
                <a:cs typeface="Arial" pitchFamily="34" charset="0"/>
              </a:rPr>
              <a:t>(e) establish a monitoring and evaluation programme.</a:t>
            </a:r>
            <a:endParaRPr lang="en-MY" dirty="0">
              <a:solidFill>
                <a:schemeClr val="bg1"/>
              </a:solidFill>
              <a:latin typeface="Arial" pitchFamily="34" charset="0"/>
              <a:cs typeface="Arial" pitchFamily="34" charset="0"/>
            </a:endParaRPr>
          </a:p>
        </p:txBody>
      </p:sp>
      <p:pic>
        <p:nvPicPr>
          <p:cNvPr id="7" name="Picture 6" descr="NationalEcotourismPlan.jpg"/>
          <p:cNvPicPr>
            <a:picLocks noChangeAspect="1"/>
          </p:cNvPicPr>
          <p:nvPr/>
        </p:nvPicPr>
        <p:blipFill>
          <a:blip r:embed="rId5"/>
          <a:stretch>
            <a:fillRect/>
          </a:stretch>
        </p:blipFill>
        <p:spPr>
          <a:xfrm>
            <a:off x="5214942" y="1214422"/>
            <a:ext cx="3714750" cy="3086100"/>
          </a:xfrm>
          <a:prstGeom prst="rect">
            <a:avLst/>
          </a:prstGeom>
        </p:spPr>
      </p:pic>
      <p:pic>
        <p:nvPicPr>
          <p:cNvPr id="11" name="Picture 10" descr="Logo-300dpi_mea_bluegreenl.gif"/>
          <p:cNvPicPr>
            <a:picLocks noChangeAspect="1"/>
          </p:cNvPicPr>
          <p:nvPr/>
        </p:nvPicPr>
        <p:blipFill>
          <a:blip r:embed="rId6"/>
          <a:stretch>
            <a:fillRect/>
          </a:stretch>
        </p:blipFill>
        <p:spPr>
          <a:xfrm>
            <a:off x="214282" y="6179339"/>
            <a:ext cx="1357322" cy="678661"/>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3">
            <a:lum bright="-2000" contrast="2000"/>
          </a:blip>
          <a:srcRect/>
          <a:stretch>
            <a:fillRect/>
          </a:stretch>
        </p:blipFill>
        <p:spPr bwMode="auto">
          <a:xfrm>
            <a:off x="0" y="0"/>
            <a:ext cx="9144000" cy="6858000"/>
          </a:xfrm>
          <a:prstGeom prst="rect">
            <a:avLst/>
          </a:prstGeom>
          <a:noFill/>
          <a:ln w="9525">
            <a:noFill/>
            <a:miter lim="800000"/>
            <a:headEnd/>
            <a:tailEnd/>
          </a:ln>
        </p:spPr>
      </p:pic>
      <p:pic>
        <p:nvPicPr>
          <p:cNvPr id="9" name="Picture 8" descr="Untitled-2.gif"/>
          <p:cNvPicPr>
            <a:picLocks noChangeAspect="1"/>
          </p:cNvPicPr>
          <p:nvPr/>
        </p:nvPicPr>
        <p:blipFill>
          <a:blip r:embed="rId4"/>
          <a:stretch>
            <a:fillRect/>
          </a:stretch>
        </p:blipFill>
        <p:spPr>
          <a:xfrm>
            <a:off x="6429388" y="4950707"/>
            <a:ext cx="2928926" cy="1907293"/>
          </a:xfrm>
          <a:prstGeom prst="rect">
            <a:avLst/>
          </a:prstGeom>
        </p:spPr>
      </p:pic>
      <p:sp>
        <p:nvSpPr>
          <p:cNvPr id="8" name="TextBox 7"/>
          <p:cNvSpPr txBox="1"/>
          <p:nvPr/>
        </p:nvSpPr>
        <p:spPr>
          <a:xfrm>
            <a:off x="571472" y="500042"/>
            <a:ext cx="8143932"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NATIONAL ECOTOURISM PLAN 1996</a:t>
            </a: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500034" y="1214422"/>
            <a:ext cx="3000396" cy="5078313"/>
          </a:xfrm>
          <a:prstGeom prst="rect">
            <a:avLst/>
          </a:prstGeom>
          <a:solidFill>
            <a:schemeClr val="accent1">
              <a:alpha val="75000"/>
            </a:schemeClr>
          </a:solidFill>
        </p:spPr>
        <p:txBody>
          <a:bodyPr wrap="square" rtlCol="0">
            <a:spAutoFit/>
          </a:bodyPr>
          <a:lstStyle/>
          <a:p>
            <a:r>
              <a:rPr lang="en-MY" dirty="0" smtClean="0">
                <a:solidFill>
                  <a:schemeClr val="bg1"/>
                </a:solidFill>
                <a:latin typeface="Arial" pitchFamily="34" charset="0"/>
                <a:cs typeface="Arial" pitchFamily="34" charset="0"/>
              </a:rPr>
              <a:t>45 of the 60 eco-tourism areas approved under the Eighth and Ninth Malaysia Plans, were not "potential areas" as identified under the National Eco-Tourism Plan.</a:t>
            </a:r>
          </a:p>
          <a:p>
            <a:endParaRPr lang="en-US" dirty="0" smtClean="0">
              <a:solidFill>
                <a:schemeClr val="bg1"/>
              </a:solidFill>
              <a:latin typeface="Arial" pitchFamily="34" charset="0"/>
              <a:cs typeface="Arial" pitchFamily="34" charset="0"/>
            </a:endParaRPr>
          </a:p>
          <a:p>
            <a:r>
              <a:rPr lang="en-MY" dirty="0" smtClean="0">
                <a:solidFill>
                  <a:schemeClr val="bg1"/>
                </a:solidFill>
                <a:latin typeface="Arial" pitchFamily="34" charset="0"/>
                <a:cs typeface="Arial" pitchFamily="34" charset="0"/>
              </a:rPr>
              <a:t>Implementation of eco-tourism projects under the Eighth Malaysia Plan was "less than satisfactory" with only half of the 20 projects completed</a:t>
            </a:r>
          </a:p>
          <a:p>
            <a:endParaRPr lang="en-US"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National Ecotourism Plan 1996 still yet to be re-evaluated to-date </a:t>
            </a:r>
            <a:endParaRPr lang="en-MY" dirty="0">
              <a:solidFill>
                <a:schemeClr val="bg1"/>
              </a:solidFill>
              <a:latin typeface="Arial" pitchFamily="34" charset="0"/>
              <a:cs typeface="Arial" pitchFamily="34" charset="0"/>
            </a:endParaRPr>
          </a:p>
        </p:txBody>
      </p:sp>
      <p:pic>
        <p:nvPicPr>
          <p:cNvPr id="11" name="Picture 10" descr="2011-11-29_20.jpg"/>
          <p:cNvPicPr>
            <a:picLocks noChangeAspect="1"/>
          </p:cNvPicPr>
          <p:nvPr/>
        </p:nvPicPr>
        <p:blipFill>
          <a:blip r:embed="rId5"/>
          <a:stretch>
            <a:fillRect/>
          </a:stretch>
        </p:blipFill>
        <p:spPr>
          <a:xfrm>
            <a:off x="3714744" y="1643050"/>
            <a:ext cx="5124450" cy="4648200"/>
          </a:xfrm>
          <a:prstGeom prst="rect">
            <a:avLst/>
          </a:prstGeom>
        </p:spPr>
      </p:pic>
      <p:sp>
        <p:nvSpPr>
          <p:cNvPr id="12" name="TextBox 11"/>
          <p:cNvSpPr txBox="1"/>
          <p:nvPr/>
        </p:nvSpPr>
        <p:spPr>
          <a:xfrm>
            <a:off x="3714744" y="1214422"/>
            <a:ext cx="5072098" cy="369332"/>
          </a:xfrm>
          <a:prstGeom prst="rect">
            <a:avLst/>
          </a:prstGeom>
          <a:noFill/>
        </p:spPr>
        <p:txBody>
          <a:bodyPr wrap="square" rtlCol="0">
            <a:spAutoFit/>
          </a:bodyPr>
          <a:lstStyle/>
          <a:p>
            <a:pPr algn="ctr"/>
            <a:r>
              <a:rPr lang="en-US" dirty="0" smtClean="0">
                <a:solidFill>
                  <a:schemeClr val="bg1"/>
                </a:solidFill>
                <a:latin typeface="Arial" pitchFamily="34" charset="0"/>
                <a:cs typeface="Arial" pitchFamily="34" charset="0"/>
              </a:rPr>
              <a:t>Newspaper report in 2008</a:t>
            </a:r>
            <a:endParaRPr lang="en-MY" dirty="0">
              <a:solidFill>
                <a:schemeClr val="bg1"/>
              </a:solidFill>
              <a:latin typeface="Arial" pitchFamily="34" charset="0"/>
              <a:cs typeface="Arial" pitchFamily="34" charset="0"/>
            </a:endParaRPr>
          </a:p>
        </p:txBody>
      </p:sp>
      <p:pic>
        <p:nvPicPr>
          <p:cNvPr id="13" name="Picture 12" descr="Logo-300dpi_mea_bluegreenl.gif"/>
          <p:cNvPicPr>
            <a:picLocks noChangeAspect="1"/>
          </p:cNvPicPr>
          <p:nvPr/>
        </p:nvPicPr>
        <p:blipFill>
          <a:blip r:embed="rId6"/>
          <a:stretch>
            <a:fillRect/>
          </a:stretch>
        </p:blipFill>
        <p:spPr>
          <a:xfrm>
            <a:off x="214282" y="6179339"/>
            <a:ext cx="1357322" cy="678661"/>
          </a:xfrm>
          <a:prstGeom prst="rect">
            <a:avLst/>
          </a:prstGeom>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8" name="TextBox 7"/>
          <p:cNvSpPr txBox="1"/>
          <p:nvPr/>
        </p:nvSpPr>
        <p:spPr>
          <a:xfrm>
            <a:off x="571472" y="285728"/>
            <a:ext cx="8143932"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Malaysia’s ecotourism potential</a:t>
            </a:r>
            <a:endParaRPr lang="en-MY" sz="4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2143108" y="4000504"/>
            <a:ext cx="4714908" cy="646331"/>
          </a:xfrm>
          <a:prstGeom prst="rect">
            <a:avLst/>
          </a:prstGeom>
          <a:solidFill>
            <a:srgbClr val="FFFF00"/>
          </a:solidFill>
        </p:spPr>
        <p:txBody>
          <a:bodyPr wrap="square" rtlCol="0">
            <a:spAutoFit/>
          </a:bodyPr>
          <a:lstStyle/>
          <a:p>
            <a:pPr algn="ctr"/>
            <a:r>
              <a:rPr lang="en-US" dirty="0" smtClean="0"/>
              <a:t>Safety and </a:t>
            </a:r>
          </a:p>
          <a:p>
            <a:pPr algn="ctr"/>
            <a:r>
              <a:rPr lang="en-US" dirty="0" smtClean="0"/>
              <a:t>Health</a:t>
            </a:r>
          </a:p>
        </p:txBody>
      </p:sp>
      <p:sp>
        <p:nvSpPr>
          <p:cNvPr id="6" name="TextBox 5"/>
          <p:cNvSpPr txBox="1"/>
          <p:nvPr/>
        </p:nvSpPr>
        <p:spPr>
          <a:xfrm>
            <a:off x="2428860" y="3286124"/>
            <a:ext cx="4143404" cy="646331"/>
          </a:xfrm>
          <a:prstGeom prst="rect">
            <a:avLst/>
          </a:prstGeom>
          <a:solidFill>
            <a:srgbClr val="FFFF00"/>
          </a:solidFill>
        </p:spPr>
        <p:txBody>
          <a:bodyPr wrap="square" rtlCol="0">
            <a:spAutoFit/>
          </a:bodyPr>
          <a:lstStyle/>
          <a:p>
            <a:pPr algn="ctr"/>
            <a:r>
              <a:rPr lang="en-US" dirty="0" smtClean="0"/>
              <a:t>Accessibility &amp;</a:t>
            </a:r>
          </a:p>
          <a:p>
            <a:pPr algn="ctr"/>
            <a:r>
              <a:rPr lang="en-US" dirty="0" smtClean="0"/>
              <a:t>Weather</a:t>
            </a:r>
            <a:endParaRPr lang="en-MY" dirty="0"/>
          </a:p>
        </p:txBody>
      </p:sp>
      <p:sp>
        <p:nvSpPr>
          <p:cNvPr id="7" name="TextBox 6"/>
          <p:cNvSpPr txBox="1"/>
          <p:nvPr/>
        </p:nvSpPr>
        <p:spPr>
          <a:xfrm>
            <a:off x="2714612" y="2643182"/>
            <a:ext cx="3643338" cy="584775"/>
          </a:xfrm>
          <a:prstGeom prst="rect">
            <a:avLst/>
          </a:prstGeom>
          <a:solidFill>
            <a:srgbClr val="FFFF00"/>
          </a:solidFill>
        </p:spPr>
        <p:txBody>
          <a:bodyPr wrap="square" rtlCol="0">
            <a:spAutoFit/>
          </a:bodyPr>
          <a:lstStyle/>
          <a:p>
            <a:pPr algn="ctr"/>
            <a:r>
              <a:rPr lang="en-US" dirty="0" smtClean="0"/>
              <a:t>Quality of Experience</a:t>
            </a:r>
          </a:p>
          <a:p>
            <a:pPr algn="ctr"/>
            <a:r>
              <a:rPr lang="en-US" sz="1400" dirty="0" smtClean="0"/>
              <a:t>Depending on the type of tourist</a:t>
            </a:r>
            <a:endParaRPr lang="en-MY" sz="1400" dirty="0"/>
          </a:p>
        </p:txBody>
      </p:sp>
      <p:sp>
        <p:nvSpPr>
          <p:cNvPr id="11" name="TextBox 10"/>
          <p:cNvSpPr txBox="1"/>
          <p:nvPr/>
        </p:nvSpPr>
        <p:spPr>
          <a:xfrm>
            <a:off x="3071802" y="1928802"/>
            <a:ext cx="3000396" cy="646331"/>
          </a:xfrm>
          <a:prstGeom prst="rect">
            <a:avLst/>
          </a:prstGeom>
          <a:solidFill>
            <a:srgbClr val="FFFF00"/>
          </a:solidFill>
        </p:spPr>
        <p:txBody>
          <a:bodyPr wrap="square" rtlCol="0">
            <a:spAutoFit/>
          </a:bodyPr>
          <a:lstStyle/>
          <a:p>
            <a:pPr algn="ctr"/>
            <a:r>
              <a:rPr lang="en-US" dirty="0" smtClean="0"/>
              <a:t>Environmental &amp; Cultural Sustainability</a:t>
            </a:r>
            <a:endParaRPr lang="en-MY" dirty="0"/>
          </a:p>
        </p:txBody>
      </p:sp>
      <p:sp>
        <p:nvSpPr>
          <p:cNvPr id="12" name="TextBox 11"/>
          <p:cNvSpPr txBox="1"/>
          <p:nvPr/>
        </p:nvSpPr>
        <p:spPr>
          <a:xfrm>
            <a:off x="2428860" y="1357298"/>
            <a:ext cx="4357718" cy="461665"/>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Needs of eco-tourists</a:t>
            </a:r>
            <a:endParaRPr lang="en-MY"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3" name="Picture 12" descr="Logo-300dpi_mea_bluegreenl.gif"/>
          <p:cNvPicPr>
            <a:picLocks noChangeAspect="1"/>
          </p:cNvPicPr>
          <p:nvPr/>
        </p:nvPicPr>
        <p:blipFill>
          <a:blip r:embed="rId4"/>
          <a:stretch>
            <a:fillRect/>
          </a:stretch>
        </p:blipFill>
        <p:spPr>
          <a:xfrm>
            <a:off x="214282" y="6179339"/>
            <a:ext cx="1357322" cy="678661"/>
          </a:xfrm>
          <a:prstGeom prst="rect">
            <a:avLst/>
          </a:prstGeom>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5" name="TextBox 4"/>
          <p:cNvSpPr txBox="1"/>
          <p:nvPr/>
        </p:nvSpPr>
        <p:spPr>
          <a:xfrm>
            <a:off x="2143108" y="2143116"/>
            <a:ext cx="4714908" cy="646331"/>
          </a:xfrm>
          <a:prstGeom prst="rect">
            <a:avLst/>
          </a:prstGeom>
          <a:solidFill>
            <a:srgbClr val="FFFF00"/>
          </a:solidFill>
        </p:spPr>
        <p:txBody>
          <a:bodyPr wrap="square" rtlCol="0">
            <a:spAutoFit/>
          </a:bodyPr>
          <a:lstStyle/>
          <a:p>
            <a:pPr algn="ctr"/>
            <a:r>
              <a:rPr lang="en-US" dirty="0" smtClean="0"/>
              <a:t>Safety and </a:t>
            </a:r>
          </a:p>
          <a:p>
            <a:pPr algn="ctr"/>
            <a:r>
              <a:rPr lang="en-US" dirty="0" smtClean="0"/>
              <a:t>Health</a:t>
            </a:r>
          </a:p>
        </p:txBody>
      </p:sp>
      <p:sp>
        <p:nvSpPr>
          <p:cNvPr id="12" name="TextBox 11"/>
          <p:cNvSpPr txBox="1"/>
          <p:nvPr/>
        </p:nvSpPr>
        <p:spPr>
          <a:xfrm>
            <a:off x="1285852" y="3143248"/>
            <a:ext cx="7215270" cy="2215991"/>
          </a:xfrm>
          <a:prstGeom prst="rect">
            <a:avLst/>
          </a:prstGeom>
          <a:noFill/>
        </p:spPr>
        <p:txBody>
          <a:bodyPr wrap="square" rtlCol="0">
            <a:spAutoFit/>
          </a:bodyPr>
          <a:lstStyle/>
          <a:p>
            <a:r>
              <a:rPr lang="en-MY" sz="2400" dirty="0" smtClean="0">
                <a:solidFill>
                  <a:schemeClr val="bg1"/>
                </a:solidFill>
              </a:rPr>
              <a:t>1)  Safe compared to other countries </a:t>
            </a:r>
          </a:p>
          <a:p>
            <a:r>
              <a:rPr lang="en-MY" sz="2400" dirty="0" smtClean="0">
                <a:solidFill>
                  <a:schemeClr val="bg1"/>
                </a:solidFill>
              </a:rPr>
              <a:t>2) Mobile connectivity is good</a:t>
            </a:r>
          </a:p>
          <a:p>
            <a:r>
              <a:rPr lang="en-MY" sz="2400" dirty="0" smtClean="0">
                <a:solidFill>
                  <a:schemeClr val="bg1"/>
                </a:solidFill>
              </a:rPr>
              <a:t>3) Health and safety regulations</a:t>
            </a:r>
          </a:p>
          <a:p>
            <a:r>
              <a:rPr lang="en-MY" sz="2400" dirty="0" smtClean="0">
                <a:solidFill>
                  <a:schemeClr val="bg1"/>
                </a:solidFill>
              </a:rPr>
              <a:t>4) Sheltered from natural adversities</a:t>
            </a:r>
          </a:p>
          <a:p>
            <a:r>
              <a:rPr lang="en-MY" sz="2400" dirty="0" smtClean="0">
                <a:solidFill>
                  <a:schemeClr val="bg1"/>
                </a:solidFill>
              </a:rPr>
              <a:t>5) Many rural areas have basic utilities and amenities</a:t>
            </a:r>
          </a:p>
          <a:p>
            <a:endParaRPr lang="en-MY" dirty="0"/>
          </a:p>
        </p:txBody>
      </p:sp>
      <p:sp>
        <p:nvSpPr>
          <p:cNvPr id="13" name="TextBox 12"/>
          <p:cNvSpPr txBox="1"/>
          <p:nvPr/>
        </p:nvSpPr>
        <p:spPr>
          <a:xfrm>
            <a:off x="571472" y="285728"/>
            <a:ext cx="8143932"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Malaysia’s ecotourism potential</a:t>
            </a:r>
            <a:endParaRPr lang="en-MY" sz="4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2428860" y="1357298"/>
            <a:ext cx="4357718" cy="461665"/>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Needs of eco-tourists</a:t>
            </a:r>
            <a:endParaRPr lang="en-MY"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5" name="Picture 14" descr="Logo-300dpi_mea_bluegreenl.gif"/>
          <p:cNvPicPr>
            <a:picLocks noChangeAspect="1"/>
          </p:cNvPicPr>
          <p:nvPr/>
        </p:nvPicPr>
        <p:blipFill>
          <a:blip r:embed="rId4"/>
          <a:stretch>
            <a:fillRect/>
          </a:stretch>
        </p:blipFill>
        <p:spPr>
          <a:xfrm>
            <a:off x="214282" y="6179339"/>
            <a:ext cx="1357322" cy="678661"/>
          </a:xfrm>
          <a:prstGeom prst="rect">
            <a:avLst/>
          </a:prstGeo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6" name="TextBox 5"/>
          <p:cNvSpPr txBox="1"/>
          <p:nvPr/>
        </p:nvSpPr>
        <p:spPr>
          <a:xfrm>
            <a:off x="2571736" y="2000240"/>
            <a:ext cx="4143404" cy="646331"/>
          </a:xfrm>
          <a:prstGeom prst="rect">
            <a:avLst/>
          </a:prstGeom>
          <a:solidFill>
            <a:srgbClr val="FFFF00"/>
          </a:solidFill>
        </p:spPr>
        <p:txBody>
          <a:bodyPr wrap="square" rtlCol="0">
            <a:spAutoFit/>
          </a:bodyPr>
          <a:lstStyle/>
          <a:p>
            <a:pPr algn="ctr"/>
            <a:r>
              <a:rPr lang="en-US" dirty="0" smtClean="0"/>
              <a:t>Accessibility &amp;</a:t>
            </a:r>
          </a:p>
          <a:p>
            <a:pPr algn="ctr"/>
            <a:r>
              <a:rPr lang="en-US" dirty="0" smtClean="0"/>
              <a:t>Weather</a:t>
            </a:r>
            <a:endParaRPr lang="en-MY" dirty="0"/>
          </a:p>
        </p:txBody>
      </p:sp>
      <p:sp>
        <p:nvSpPr>
          <p:cNvPr id="12" name="TextBox 11"/>
          <p:cNvSpPr txBox="1"/>
          <p:nvPr/>
        </p:nvSpPr>
        <p:spPr>
          <a:xfrm>
            <a:off x="1428728" y="2928934"/>
            <a:ext cx="6786610" cy="1384995"/>
          </a:xfrm>
          <a:prstGeom prst="rect">
            <a:avLst/>
          </a:prstGeom>
          <a:noFill/>
        </p:spPr>
        <p:txBody>
          <a:bodyPr wrap="square" rtlCol="0">
            <a:spAutoFit/>
          </a:bodyPr>
          <a:lstStyle/>
          <a:p>
            <a:endParaRPr lang="en-MY" dirty="0" smtClean="0">
              <a:solidFill>
                <a:schemeClr val="bg1"/>
              </a:solidFill>
            </a:endParaRPr>
          </a:p>
          <a:p>
            <a:r>
              <a:rPr lang="en-MY" sz="2400" dirty="0" smtClean="0">
                <a:solidFill>
                  <a:schemeClr val="bg1"/>
                </a:solidFill>
              </a:rPr>
              <a:t>1) Paved road network throughout</a:t>
            </a:r>
          </a:p>
          <a:p>
            <a:r>
              <a:rPr lang="en-MY" sz="2400" dirty="0" smtClean="0">
                <a:solidFill>
                  <a:schemeClr val="bg1"/>
                </a:solidFill>
              </a:rPr>
              <a:t>2) Public bus transport available in rural areas</a:t>
            </a:r>
          </a:p>
          <a:p>
            <a:endParaRPr lang="en-MY" dirty="0"/>
          </a:p>
        </p:txBody>
      </p:sp>
      <p:sp>
        <p:nvSpPr>
          <p:cNvPr id="13" name="TextBox 12"/>
          <p:cNvSpPr txBox="1"/>
          <p:nvPr/>
        </p:nvSpPr>
        <p:spPr>
          <a:xfrm>
            <a:off x="571472" y="285728"/>
            <a:ext cx="8143932"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Malaysia’s ecotourism potential</a:t>
            </a:r>
            <a:endParaRPr lang="en-MY" sz="4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2428860" y="1357298"/>
            <a:ext cx="4357718" cy="461665"/>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Needs of eco-tourists</a:t>
            </a:r>
            <a:endParaRPr lang="en-MY"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5" name="Picture 14" descr="Logo-300dpi_mea_bluegreenl.gif"/>
          <p:cNvPicPr>
            <a:picLocks noChangeAspect="1"/>
          </p:cNvPicPr>
          <p:nvPr/>
        </p:nvPicPr>
        <p:blipFill>
          <a:blip r:embed="rId4"/>
          <a:stretch>
            <a:fillRect/>
          </a:stretch>
        </p:blipFill>
        <p:spPr>
          <a:xfrm>
            <a:off x="214282" y="6179339"/>
            <a:ext cx="1357322" cy="678661"/>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7" name="TextBox 6"/>
          <p:cNvSpPr txBox="1"/>
          <p:nvPr/>
        </p:nvSpPr>
        <p:spPr>
          <a:xfrm>
            <a:off x="2786050" y="2000240"/>
            <a:ext cx="3643338" cy="584775"/>
          </a:xfrm>
          <a:prstGeom prst="rect">
            <a:avLst/>
          </a:prstGeom>
          <a:solidFill>
            <a:srgbClr val="FFFF00"/>
          </a:solidFill>
        </p:spPr>
        <p:txBody>
          <a:bodyPr wrap="square" rtlCol="0">
            <a:spAutoFit/>
          </a:bodyPr>
          <a:lstStyle/>
          <a:p>
            <a:pPr algn="ctr"/>
            <a:r>
              <a:rPr lang="en-US" dirty="0" smtClean="0"/>
              <a:t>Quality of Experience</a:t>
            </a:r>
          </a:p>
          <a:p>
            <a:pPr algn="ctr"/>
            <a:r>
              <a:rPr lang="en-US" sz="1400" dirty="0" smtClean="0"/>
              <a:t>Depending on the type of tourist</a:t>
            </a:r>
            <a:endParaRPr lang="en-MY" sz="1400" dirty="0"/>
          </a:p>
        </p:txBody>
      </p:sp>
      <p:sp>
        <p:nvSpPr>
          <p:cNvPr id="12" name="TextBox 11"/>
          <p:cNvSpPr txBox="1"/>
          <p:nvPr/>
        </p:nvSpPr>
        <p:spPr>
          <a:xfrm>
            <a:off x="1500166" y="2857496"/>
            <a:ext cx="6858048" cy="2585323"/>
          </a:xfrm>
          <a:prstGeom prst="rect">
            <a:avLst/>
          </a:prstGeom>
          <a:noFill/>
        </p:spPr>
        <p:txBody>
          <a:bodyPr wrap="square" rtlCol="0">
            <a:spAutoFit/>
          </a:bodyPr>
          <a:lstStyle/>
          <a:p>
            <a:r>
              <a:rPr lang="en-MY" sz="2400" dirty="0" smtClean="0">
                <a:solidFill>
                  <a:schemeClr val="bg1"/>
                </a:solidFill>
              </a:rPr>
              <a:t>1) English is widely spoken in rural areas</a:t>
            </a:r>
          </a:p>
          <a:p>
            <a:r>
              <a:rPr lang="en-MY" sz="2400" dirty="0" smtClean="0">
                <a:solidFill>
                  <a:schemeClr val="bg1"/>
                </a:solidFill>
              </a:rPr>
              <a:t>2) Malaysia’s national &amp; state parks are better managed</a:t>
            </a:r>
          </a:p>
          <a:p>
            <a:r>
              <a:rPr lang="en-MY" sz="2400" dirty="0" smtClean="0">
                <a:solidFill>
                  <a:schemeClr val="bg1"/>
                </a:solidFill>
              </a:rPr>
              <a:t>3) Malaysia is one of 3 countries in South East Asia are considered mega bio-diverse and among 17 in the world </a:t>
            </a:r>
          </a:p>
          <a:p>
            <a:endParaRPr lang="en-MY" dirty="0"/>
          </a:p>
        </p:txBody>
      </p:sp>
      <p:sp>
        <p:nvSpPr>
          <p:cNvPr id="13" name="TextBox 12"/>
          <p:cNvSpPr txBox="1"/>
          <p:nvPr/>
        </p:nvSpPr>
        <p:spPr>
          <a:xfrm>
            <a:off x="571472" y="285728"/>
            <a:ext cx="8143932"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Malaysia’s ecotourism potential</a:t>
            </a:r>
            <a:endParaRPr lang="en-MY" sz="4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2428860" y="1357298"/>
            <a:ext cx="4357718" cy="461665"/>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Needs of eco-tourists</a:t>
            </a:r>
            <a:endParaRPr lang="en-MY"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5" name="Picture 14" descr="Logo-300dpi_mea_bluegreenl.gif"/>
          <p:cNvPicPr>
            <a:picLocks noChangeAspect="1"/>
          </p:cNvPicPr>
          <p:nvPr/>
        </p:nvPicPr>
        <p:blipFill>
          <a:blip r:embed="rId4"/>
          <a:stretch>
            <a:fillRect/>
          </a:stretch>
        </p:blipFill>
        <p:spPr>
          <a:xfrm>
            <a:off x="214282" y="6179339"/>
            <a:ext cx="1357322" cy="678661"/>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3">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571472" y="500042"/>
            <a:ext cx="8143932" cy="1815882"/>
          </a:xfrm>
          <a:prstGeom prst="rect">
            <a:avLst/>
          </a:prstGeom>
          <a:noFill/>
        </p:spPr>
        <p:txBody>
          <a:bodyPr wrap="square" rtlCol="0">
            <a:spAutoFit/>
          </a:bodyPr>
          <a:lstStyle/>
          <a:p>
            <a:pPr algn="ctr"/>
            <a:r>
              <a:rPr lang="en-MY"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Unleashing the potential of ecotourism in Malaysia</a:t>
            </a:r>
          </a:p>
          <a:p>
            <a:pPr algn="ct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2143108" y="2428868"/>
            <a:ext cx="4857784" cy="3939540"/>
          </a:xfrm>
          <a:prstGeom prst="rect">
            <a:avLst/>
          </a:prstGeom>
          <a:solidFill>
            <a:schemeClr val="accent1">
              <a:alpha val="50000"/>
            </a:schemeClr>
          </a:solidFill>
        </p:spPr>
        <p:txBody>
          <a:bodyPr wrap="square" rtlCol="0">
            <a:spAutoFit/>
          </a:bodyPr>
          <a:lstStyle/>
          <a:p>
            <a:pPr>
              <a:lnSpc>
                <a:spcPts val="2000"/>
              </a:lnSpc>
            </a:pPr>
            <a:endPar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ts val="2000"/>
              </a:lnSpc>
            </a:pPr>
            <a:r>
              <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What is Ecotourism?</a:t>
            </a:r>
          </a:p>
          <a:p>
            <a:pPr>
              <a:lnSpc>
                <a:spcPts val="2000"/>
              </a:lnSpc>
            </a:pPr>
            <a:endPar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ts val="2000"/>
              </a:lnSpc>
            </a:pPr>
            <a:r>
              <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Ecotourism Development in Malaysia</a:t>
            </a:r>
          </a:p>
          <a:p>
            <a:pPr>
              <a:lnSpc>
                <a:spcPts val="2000"/>
              </a:lnSpc>
            </a:pPr>
            <a:endPar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ts val="2000"/>
              </a:lnSpc>
            </a:pPr>
            <a:r>
              <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Does Malaysia have the potential for Ecotourism Development?</a:t>
            </a:r>
          </a:p>
          <a:p>
            <a:pPr>
              <a:lnSpc>
                <a:spcPts val="2000"/>
              </a:lnSpc>
            </a:pPr>
            <a:endPar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ts val="2000"/>
              </a:lnSpc>
            </a:pPr>
            <a:r>
              <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What Are The Challenges Ahead?</a:t>
            </a:r>
          </a:p>
          <a:p>
            <a:pPr>
              <a:lnSpc>
                <a:spcPts val="2000"/>
              </a:lnSpc>
            </a:pPr>
            <a:endPar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ts val="2000"/>
              </a:lnSpc>
            </a:pPr>
            <a:r>
              <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Enhancing the value of Ecotourism In Malaysia</a:t>
            </a:r>
          </a:p>
          <a:p>
            <a:pPr>
              <a:lnSpc>
                <a:spcPts val="2000"/>
              </a:lnSpc>
            </a:pPr>
            <a:endPar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ts val="2000"/>
              </a:lnSpc>
            </a:pPr>
            <a:r>
              <a:rPr lang="en-MY"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Role of the Malaysian Ecotourism Association  (MEA)</a:t>
            </a:r>
          </a:p>
        </p:txBody>
      </p:sp>
      <p:pic>
        <p:nvPicPr>
          <p:cNvPr id="12" name="Picture 11" descr="Logo-300dpi_mea_bluegreenl.gif"/>
          <p:cNvPicPr>
            <a:picLocks noChangeAspect="1"/>
          </p:cNvPicPr>
          <p:nvPr/>
        </p:nvPicPr>
        <p:blipFill>
          <a:blip r:embed="rId4"/>
          <a:stretch>
            <a:fillRect/>
          </a:stretch>
        </p:blipFill>
        <p:spPr>
          <a:xfrm>
            <a:off x="214282" y="6179339"/>
            <a:ext cx="1357322" cy="678661"/>
          </a:xfrm>
          <a:prstGeom prst="rect">
            <a:avLst/>
          </a:prstGeom>
        </p:spPr>
      </p:pic>
      <p:pic>
        <p:nvPicPr>
          <p:cNvPr id="9" name="Picture 8" descr="Untitled-2.gif"/>
          <p:cNvPicPr>
            <a:picLocks noChangeAspect="1"/>
          </p:cNvPicPr>
          <p:nvPr/>
        </p:nvPicPr>
        <p:blipFill>
          <a:blip r:embed="rId5"/>
          <a:stretch>
            <a:fillRect/>
          </a:stretch>
        </p:blipFill>
        <p:spPr>
          <a:xfrm>
            <a:off x="6429388" y="4950707"/>
            <a:ext cx="2928926" cy="1907293"/>
          </a:xfrm>
          <a:prstGeom prst="rect">
            <a:avLst/>
          </a:prstGeo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11" name="TextBox 10"/>
          <p:cNvSpPr txBox="1"/>
          <p:nvPr/>
        </p:nvSpPr>
        <p:spPr>
          <a:xfrm>
            <a:off x="3071802" y="1928802"/>
            <a:ext cx="3000396" cy="646331"/>
          </a:xfrm>
          <a:prstGeom prst="rect">
            <a:avLst/>
          </a:prstGeom>
          <a:solidFill>
            <a:srgbClr val="FFFF00"/>
          </a:solidFill>
        </p:spPr>
        <p:txBody>
          <a:bodyPr wrap="square" rtlCol="0">
            <a:spAutoFit/>
          </a:bodyPr>
          <a:lstStyle/>
          <a:p>
            <a:pPr algn="ctr"/>
            <a:r>
              <a:rPr lang="en-US" dirty="0" smtClean="0"/>
              <a:t>Environmental &amp; Cultural Sustainability</a:t>
            </a:r>
            <a:endParaRPr lang="en-MY" dirty="0"/>
          </a:p>
        </p:txBody>
      </p:sp>
      <p:sp>
        <p:nvSpPr>
          <p:cNvPr id="12" name="TextBox 11"/>
          <p:cNvSpPr txBox="1"/>
          <p:nvPr/>
        </p:nvSpPr>
        <p:spPr>
          <a:xfrm>
            <a:off x="1357290" y="2857496"/>
            <a:ext cx="7215238" cy="2954655"/>
          </a:xfrm>
          <a:prstGeom prst="rect">
            <a:avLst/>
          </a:prstGeom>
          <a:noFill/>
        </p:spPr>
        <p:txBody>
          <a:bodyPr wrap="square" rtlCol="0">
            <a:spAutoFit/>
          </a:bodyPr>
          <a:lstStyle/>
          <a:p>
            <a:r>
              <a:rPr lang="en-MY" sz="2400" dirty="0" smtClean="0">
                <a:solidFill>
                  <a:schemeClr val="bg1"/>
                </a:solidFill>
              </a:rPr>
              <a:t>Establishment of the Malaysia Mega Biodiversity Hub</a:t>
            </a:r>
          </a:p>
          <a:p>
            <a:r>
              <a:rPr lang="en-US" sz="2400" dirty="0" smtClean="0">
                <a:solidFill>
                  <a:schemeClr val="bg1"/>
                </a:solidFill>
              </a:rPr>
              <a:t>- Joint ministerial effort between Ministry of Tourism and Ministry of National Resources and Environment</a:t>
            </a:r>
            <a:endParaRPr lang="en-MY" sz="2400" dirty="0" smtClean="0">
              <a:solidFill>
                <a:schemeClr val="bg1"/>
              </a:solidFill>
            </a:endParaRPr>
          </a:p>
          <a:p>
            <a:endParaRPr lang="en-MY" sz="2400" dirty="0" smtClean="0">
              <a:solidFill>
                <a:schemeClr val="bg1"/>
              </a:solidFill>
            </a:endParaRPr>
          </a:p>
          <a:p>
            <a:r>
              <a:rPr lang="en-MY" sz="2400" dirty="0" smtClean="0">
                <a:solidFill>
                  <a:schemeClr val="bg1"/>
                </a:solidFill>
              </a:rPr>
              <a:t>Establishment of Malaysian Ecotourism Association</a:t>
            </a:r>
          </a:p>
          <a:p>
            <a:r>
              <a:rPr lang="en-US" sz="2400" dirty="0" smtClean="0">
                <a:solidFill>
                  <a:schemeClr val="bg1"/>
                </a:solidFill>
              </a:rPr>
              <a:t>- Collaborative alliance between business sector, academic institutions and professionals </a:t>
            </a:r>
            <a:endParaRPr lang="en-MY" sz="2400" dirty="0" smtClean="0">
              <a:solidFill>
                <a:schemeClr val="bg1"/>
              </a:solidFill>
            </a:endParaRPr>
          </a:p>
          <a:p>
            <a:endParaRPr lang="en-MY" dirty="0"/>
          </a:p>
        </p:txBody>
      </p:sp>
      <p:sp>
        <p:nvSpPr>
          <p:cNvPr id="13" name="TextBox 12"/>
          <p:cNvSpPr txBox="1"/>
          <p:nvPr/>
        </p:nvSpPr>
        <p:spPr>
          <a:xfrm>
            <a:off x="571472" y="285728"/>
            <a:ext cx="8143932"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Malaysia’s ecotourism potential</a:t>
            </a:r>
            <a:endParaRPr lang="en-MY" sz="4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2428860" y="1357298"/>
            <a:ext cx="4357718" cy="461665"/>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Needs of eco-tourists</a:t>
            </a:r>
            <a:endParaRPr lang="en-MY"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5" name="Picture 14" descr="Logo-300dpi_mea_bluegreenl.gif"/>
          <p:cNvPicPr>
            <a:picLocks noChangeAspect="1"/>
          </p:cNvPicPr>
          <p:nvPr/>
        </p:nvPicPr>
        <p:blipFill>
          <a:blip r:embed="rId4"/>
          <a:stretch>
            <a:fillRect/>
          </a:stretch>
        </p:blipFill>
        <p:spPr>
          <a:xfrm>
            <a:off x="214282" y="6179339"/>
            <a:ext cx="1357322" cy="678661"/>
          </a:xfrm>
          <a:prstGeom prst="rect">
            <a:avLst/>
          </a:prstGeo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285720" y="642918"/>
            <a:ext cx="8358246"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What are the challenges ahead?</a:t>
            </a:r>
            <a:endParaRPr lang="en-MY"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500034" y="1357298"/>
            <a:ext cx="7786742" cy="4801314"/>
          </a:xfrm>
          <a:prstGeom prst="rect">
            <a:avLst/>
          </a:prstGeom>
          <a:solidFill>
            <a:schemeClr val="accent1">
              <a:alpha val="75000"/>
            </a:schemeClr>
          </a:solidFill>
        </p:spPr>
        <p:txBody>
          <a:bodyPr wrap="square" rtlCol="0">
            <a:spAutoFit/>
          </a:bodyPr>
          <a:lstStyle/>
          <a:p>
            <a:r>
              <a:rPr lang="en-MY" sz="17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MANAGEMENT</a:t>
            </a:r>
          </a:p>
          <a:p>
            <a:r>
              <a:rPr lang="en-MY" sz="1700" dirty="0" smtClean="0">
                <a:solidFill>
                  <a:schemeClr val="bg1"/>
                </a:solidFill>
                <a:latin typeface="Arial" pitchFamily="34" charset="0"/>
                <a:cs typeface="Arial" pitchFamily="34" charset="0"/>
              </a:rPr>
              <a:t>Lack of a workable National Ecotourism Plan that is business oriented</a:t>
            </a:r>
          </a:p>
          <a:p>
            <a:r>
              <a:rPr lang="en-MY" sz="1700" dirty="0" smtClean="0">
                <a:solidFill>
                  <a:schemeClr val="bg1"/>
                </a:solidFill>
                <a:latin typeface="Arial" pitchFamily="34" charset="0"/>
                <a:cs typeface="Arial" pitchFamily="34" charset="0"/>
              </a:rPr>
              <a:t>Need to identify ecotourism sites</a:t>
            </a:r>
          </a:p>
          <a:p>
            <a:r>
              <a:rPr lang="en-MY" sz="17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DEVELOPMENT</a:t>
            </a:r>
          </a:p>
          <a:p>
            <a:r>
              <a:rPr lang="en-MY" sz="1700" dirty="0" smtClean="0">
                <a:solidFill>
                  <a:schemeClr val="bg1"/>
                </a:solidFill>
                <a:latin typeface="Arial" pitchFamily="34" charset="0"/>
                <a:cs typeface="Arial" pitchFamily="34" charset="0"/>
              </a:rPr>
              <a:t>Incorporation of cultural sustainability into ecotourism</a:t>
            </a:r>
          </a:p>
          <a:p>
            <a:r>
              <a:rPr lang="en-MY" sz="17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BUSINESS</a:t>
            </a:r>
          </a:p>
          <a:p>
            <a:r>
              <a:rPr lang="en-MY" sz="1700" dirty="0" smtClean="0">
                <a:solidFill>
                  <a:schemeClr val="bg1"/>
                </a:solidFill>
                <a:latin typeface="Arial" pitchFamily="34" charset="0"/>
                <a:cs typeface="Arial" pitchFamily="34" charset="0"/>
              </a:rPr>
              <a:t>Demand and supply issues</a:t>
            </a:r>
          </a:p>
          <a:p>
            <a:r>
              <a:rPr lang="en-MY" sz="1700" dirty="0" smtClean="0">
                <a:solidFill>
                  <a:schemeClr val="bg1"/>
                </a:solidFill>
                <a:latin typeface="Arial" pitchFamily="34" charset="0"/>
                <a:cs typeface="Arial" pitchFamily="34" charset="0"/>
              </a:rPr>
              <a:t>High risks – inclement weather, climate change, natural adversities</a:t>
            </a:r>
          </a:p>
          <a:p>
            <a:r>
              <a:rPr lang="en-MY" sz="1700" dirty="0" smtClean="0">
                <a:solidFill>
                  <a:schemeClr val="bg1"/>
                </a:solidFill>
                <a:latin typeface="Arial" pitchFamily="34" charset="0"/>
                <a:cs typeface="Arial" pitchFamily="34" charset="0"/>
              </a:rPr>
              <a:t>Communication difficulty</a:t>
            </a:r>
          </a:p>
          <a:p>
            <a:r>
              <a:rPr lang="en-MY" sz="1700" dirty="0" smtClean="0">
                <a:solidFill>
                  <a:schemeClr val="bg1"/>
                </a:solidFill>
                <a:latin typeface="Arial" pitchFamily="34" charset="0"/>
                <a:cs typeface="Arial" pitchFamily="34" charset="0"/>
              </a:rPr>
              <a:t>Low price syndrome and low profit margins</a:t>
            </a:r>
          </a:p>
          <a:p>
            <a:r>
              <a:rPr lang="en-MY" sz="17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STAKEHOLDERS</a:t>
            </a:r>
          </a:p>
          <a:p>
            <a:r>
              <a:rPr lang="en-MY" sz="1700" dirty="0" smtClean="0">
                <a:solidFill>
                  <a:schemeClr val="bg1"/>
                </a:solidFill>
                <a:latin typeface="Arial" pitchFamily="34" charset="0"/>
                <a:cs typeface="Arial" pitchFamily="34" charset="0"/>
              </a:rPr>
              <a:t>Lack of awareness and understanding of ecotourism by stakeholders</a:t>
            </a:r>
          </a:p>
          <a:p>
            <a:r>
              <a:rPr lang="en-MY" sz="1700" dirty="0" smtClean="0">
                <a:solidFill>
                  <a:schemeClr val="bg1"/>
                </a:solidFill>
                <a:latin typeface="Arial" pitchFamily="34" charset="0"/>
                <a:cs typeface="Arial" pitchFamily="34" charset="0"/>
              </a:rPr>
              <a:t>Lack of training and communication skills of stakeholders</a:t>
            </a:r>
          </a:p>
          <a:p>
            <a:r>
              <a:rPr lang="en-MY" sz="17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FUNDING</a:t>
            </a:r>
          </a:p>
          <a:p>
            <a:r>
              <a:rPr lang="en-MY" sz="1700" dirty="0" smtClean="0">
                <a:solidFill>
                  <a:schemeClr val="bg1"/>
                </a:solidFill>
                <a:latin typeface="Arial" pitchFamily="34" charset="0"/>
                <a:cs typeface="Arial" pitchFamily="34" charset="0"/>
              </a:rPr>
              <a:t>Lack of government funds and infrastructure</a:t>
            </a:r>
          </a:p>
          <a:p>
            <a:r>
              <a:rPr lang="en-MY" sz="17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LEGAL MATTERS</a:t>
            </a:r>
          </a:p>
          <a:p>
            <a:r>
              <a:rPr lang="en-MY" sz="1700" dirty="0" smtClean="0">
                <a:solidFill>
                  <a:schemeClr val="bg1"/>
                </a:solidFill>
                <a:latin typeface="Arial" pitchFamily="34" charset="0"/>
                <a:cs typeface="Arial" pitchFamily="34" charset="0"/>
              </a:rPr>
              <a:t>Remoteness and unclear boundaries of protected areas</a:t>
            </a:r>
          </a:p>
          <a:p>
            <a:r>
              <a:rPr lang="en-MY" sz="1700" dirty="0" smtClean="0">
                <a:solidFill>
                  <a:schemeClr val="bg1"/>
                </a:solidFill>
                <a:latin typeface="Arial" pitchFamily="34" charset="0"/>
                <a:cs typeface="Arial" pitchFamily="34" charset="0"/>
              </a:rPr>
              <a:t>Lack of enforcement either due to lack of manpower or funding</a:t>
            </a:r>
          </a:p>
        </p:txBody>
      </p:sp>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pic>
        <p:nvPicPr>
          <p:cNvPr id="11" name="Picture 10" descr="Logo-300dpi_mea_bluegreenl.gif"/>
          <p:cNvPicPr>
            <a:picLocks noChangeAspect="1"/>
          </p:cNvPicPr>
          <p:nvPr/>
        </p:nvPicPr>
        <p:blipFill>
          <a:blip r:embed="rId4"/>
          <a:stretch>
            <a:fillRect/>
          </a:stretch>
        </p:blipFill>
        <p:spPr>
          <a:xfrm>
            <a:off x="214282" y="6179339"/>
            <a:ext cx="1357322" cy="678661"/>
          </a:xfrm>
          <a:prstGeom prst="rect">
            <a:avLst/>
          </a:prstGeom>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571472" y="642918"/>
            <a:ext cx="8358246"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Initiatives for National Parks</a:t>
            </a:r>
            <a:endParaRPr lang="en-MY"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7" name="TextBox 6"/>
          <p:cNvSpPr txBox="1"/>
          <p:nvPr/>
        </p:nvSpPr>
        <p:spPr>
          <a:xfrm>
            <a:off x="1000100" y="1500174"/>
            <a:ext cx="7786742" cy="4801314"/>
          </a:xfrm>
          <a:prstGeom prst="rect">
            <a:avLst/>
          </a:prstGeom>
          <a:solidFill>
            <a:schemeClr val="accent1">
              <a:alpha val="75000"/>
            </a:schemeClr>
          </a:solidFill>
        </p:spPr>
        <p:txBody>
          <a:bodyPr wrap="square" rtlCol="0">
            <a:spAutoFit/>
          </a:bodyPr>
          <a:lstStyle/>
          <a:p>
            <a:pPr marL="342900" indent="-342900">
              <a:buAutoNum type="alphaLcParenR"/>
            </a:pPr>
            <a:r>
              <a:rPr lang="en-MY" dirty="0" smtClean="0">
                <a:solidFill>
                  <a:schemeClr val="bg1"/>
                </a:solidFill>
                <a:latin typeface="Arial" pitchFamily="34" charset="0"/>
                <a:cs typeface="Arial" pitchFamily="34" charset="0"/>
              </a:rPr>
              <a:t>Should it be mandatory that all national and state parks to print and distribute nature interpretative materials in the form of park notes and guides to enhance visitors’ ecotourism experience?</a:t>
            </a:r>
          </a:p>
          <a:p>
            <a:pPr marL="800100" lvl="1" indent="-342900"/>
            <a:r>
              <a:rPr lang="en-US" dirty="0" smtClean="0">
                <a:solidFill>
                  <a:srgbClr val="FFFF00"/>
                </a:solidFill>
                <a:latin typeface="Arial" pitchFamily="34" charset="0"/>
                <a:cs typeface="Arial" pitchFamily="34" charset="0"/>
              </a:rPr>
              <a:t>Yes        No</a:t>
            </a:r>
            <a:endParaRPr lang="en-MY" dirty="0" smtClean="0">
              <a:solidFill>
                <a:srgbClr val="FFFF00"/>
              </a:solidFill>
              <a:latin typeface="Arial" pitchFamily="34" charset="0"/>
              <a:cs typeface="Arial" pitchFamily="34" charset="0"/>
            </a:endParaRPr>
          </a:p>
          <a:p>
            <a:pPr marL="342900" indent="-342900">
              <a:buFont typeface="+mj-lt"/>
              <a:buAutoNum type="alphaLcParenR"/>
            </a:pPr>
            <a:r>
              <a:rPr lang="en-MY" dirty="0" smtClean="0">
                <a:solidFill>
                  <a:schemeClr val="bg1"/>
                </a:solidFill>
                <a:latin typeface="Arial" pitchFamily="34" charset="0"/>
                <a:cs typeface="Arial" pitchFamily="34" charset="0"/>
              </a:rPr>
              <a:t>Should National and State Parks in Malaysia be re-designated as National or State Conservation Parks instead, to shift the mindset of the public towards conservation and mandatory Conservation Fees be collected from visitors/tourists as a step towards sustainable tourism?</a:t>
            </a:r>
          </a:p>
          <a:p>
            <a:r>
              <a:rPr lang="en-US" dirty="0" smtClean="0">
                <a:solidFill>
                  <a:schemeClr val="bg1"/>
                </a:solidFill>
                <a:latin typeface="Arial" pitchFamily="34" charset="0"/>
                <a:cs typeface="Arial" pitchFamily="34" charset="0"/>
              </a:rPr>
              <a:t>       </a:t>
            </a:r>
            <a:r>
              <a:rPr lang="en-US" dirty="0" smtClean="0">
                <a:solidFill>
                  <a:srgbClr val="FFFF00"/>
                </a:solidFill>
                <a:latin typeface="Arial" pitchFamily="34" charset="0"/>
                <a:cs typeface="Arial" pitchFamily="34" charset="0"/>
              </a:rPr>
              <a:t>Yes    No</a:t>
            </a:r>
            <a:endParaRPr lang="en-MY" dirty="0" smtClean="0">
              <a:solidFill>
                <a:srgbClr val="FFFF00"/>
              </a:solidFill>
              <a:latin typeface="Arial" pitchFamily="34" charset="0"/>
              <a:cs typeface="Arial" pitchFamily="34" charset="0"/>
            </a:endParaRPr>
          </a:p>
          <a:p>
            <a:pPr marL="342900" indent="-342900">
              <a:buFont typeface="+mj-lt"/>
              <a:buAutoNum type="alphaLcParenR" startAt="3"/>
            </a:pPr>
            <a:r>
              <a:rPr lang="en-MY" dirty="0" smtClean="0">
                <a:solidFill>
                  <a:schemeClr val="bg1"/>
                </a:solidFill>
                <a:latin typeface="Arial" pitchFamily="34" charset="0"/>
                <a:cs typeface="Arial" pitchFamily="34" charset="0"/>
              </a:rPr>
              <a:t>Should National and State Parks offer conservation programmes and activities for volunteer ecotourism similar to </a:t>
            </a:r>
            <a:r>
              <a:rPr lang="en-MY" dirty="0" err="1" smtClean="0">
                <a:solidFill>
                  <a:schemeClr val="bg1"/>
                </a:solidFill>
                <a:latin typeface="Arial" pitchFamily="34" charset="0"/>
                <a:cs typeface="Arial" pitchFamily="34" charset="0"/>
              </a:rPr>
              <a:t>Sepilok</a:t>
            </a:r>
            <a:r>
              <a:rPr lang="en-MY" dirty="0" smtClean="0">
                <a:solidFill>
                  <a:schemeClr val="bg1"/>
                </a:solidFill>
                <a:latin typeface="Arial" pitchFamily="34" charset="0"/>
                <a:cs typeface="Arial" pitchFamily="34" charset="0"/>
              </a:rPr>
              <a:t> </a:t>
            </a:r>
            <a:r>
              <a:rPr lang="en-MY" dirty="0" err="1" smtClean="0">
                <a:solidFill>
                  <a:schemeClr val="bg1"/>
                </a:solidFill>
                <a:latin typeface="Arial" pitchFamily="34" charset="0"/>
                <a:cs typeface="Arial" pitchFamily="34" charset="0"/>
              </a:rPr>
              <a:t>Orang</a:t>
            </a:r>
            <a:r>
              <a:rPr lang="en-MY" dirty="0" smtClean="0">
                <a:solidFill>
                  <a:schemeClr val="bg1"/>
                </a:solidFill>
                <a:latin typeface="Arial" pitchFamily="34" charset="0"/>
                <a:cs typeface="Arial" pitchFamily="34" charset="0"/>
              </a:rPr>
              <a:t> </a:t>
            </a:r>
            <a:r>
              <a:rPr lang="en-MY" dirty="0" err="1" smtClean="0">
                <a:solidFill>
                  <a:schemeClr val="bg1"/>
                </a:solidFill>
                <a:latin typeface="Arial" pitchFamily="34" charset="0"/>
                <a:cs typeface="Arial" pitchFamily="34" charset="0"/>
              </a:rPr>
              <a:t>Utan</a:t>
            </a:r>
            <a:r>
              <a:rPr lang="en-MY" dirty="0" smtClean="0">
                <a:solidFill>
                  <a:schemeClr val="bg1"/>
                </a:solidFill>
                <a:latin typeface="Arial" pitchFamily="34" charset="0"/>
                <a:cs typeface="Arial" pitchFamily="34" charset="0"/>
              </a:rPr>
              <a:t> Sanctuary and Turtle Conservation Centre?</a:t>
            </a:r>
          </a:p>
          <a:p>
            <a:r>
              <a:rPr lang="en-US" dirty="0" smtClean="0">
                <a:solidFill>
                  <a:schemeClr val="bg1"/>
                </a:solidFill>
                <a:latin typeface="Arial" pitchFamily="34" charset="0"/>
                <a:cs typeface="Arial" pitchFamily="34" charset="0"/>
              </a:rPr>
              <a:t>       </a:t>
            </a:r>
            <a:r>
              <a:rPr lang="en-US" dirty="0" smtClean="0">
                <a:solidFill>
                  <a:srgbClr val="FFFF00"/>
                </a:solidFill>
                <a:latin typeface="Arial" pitchFamily="34" charset="0"/>
                <a:cs typeface="Arial" pitchFamily="34" charset="0"/>
              </a:rPr>
              <a:t>Yes    No</a:t>
            </a:r>
            <a:endParaRPr lang="en-MY" dirty="0" smtClean="0">
              <a:solidFill>
                <a:srgbClr val="FFFF00"/>
              </a:solidFill>
              <a:latin typeface="Arial" pitchFamily="34" charset="0"/>
              <a:cs typeface="Arial" pitchFamily="34" charset="0"/>
            </a:endParaRPr>
          </a:p>
          <a:p>
            <a:pPr marL="342900" indent="-342900">
              <a:buFont typeface="+mj-lt"/>
              <a:buAutoNum type="alphaLcParenR" startAt="4"/>
            </a:pPr>
            <a:r>
              <a:rPr lang="en-MY" dirty="0" smtClean="0">
                <a:solidFill>
                  <a:schemeClr val="bg1"/>
                </a:solidFill>
                <a:latin typeface="Arial" pitchFamily="34" charset="0"/>
                <a:cs typeface="Arial" pitchFamily="34" charset="0"/>
              </a:rPr>
              <a:t>Interpretative centres </a:t>
            </a:r>
            <a:r>
              <a:rPr lang="en-MY" dirty="0" smtClean="0">
                <a:solidFill>
                  <a:schemeClr val="bg1"/>
                </a:solidFill>
                <a:latin typeface="Arial" pitchFamily="34" charset="0"/>
                <a:cs typeface="Arial" pitchFamily="34" charset="0"/>
              </a:rPr>
              <a:t>act </a:t>
            </a:r>
            <a:r>
              <a:rPr lang="en-MY" dirty="0" smtClean="0">
                <a:solidFill>
                  <a:schemeClr val="bg1"/>
                </a:solidFill>
                <a:latin typeface="Arial" pitchFamily="34" charset="0"/>
                <a:cs typeface="Arial" pitchFamily="34" charset="0"/>
              </a:rPr>
              <a:t>as an additional attraction to enhance the value of ecotourism experience. Should it be mandatory for all nature-based tourism sites to have interpretative centres?</a:t>
            </a:r>
          </a:p>
          <a:p>
            <a:r>
              <a:rPr lang="en-US" dirty="0" smtClean="0">
                <a:solidFill>
                  <a:schemeClr val="bg1"/>
                </a:solidFill>
                <a:latin typeface="Arial" pitchFamily="34" charset="0"/>
                <a:cs typeface="Arial" pitchFamily="34" charset="0"/>
              </a:rPr>
              <a:t>      </a:t>
            </a:r>
            <a:r>
              <a:rPr lang="en-US" dirty="0" smtClean="0">
                <a:solidFill>
                  <a:srgbClr val="FFFF00"/>
                </a:solidFill>
                <a:latin typeface="Arial" pitchFamily="34" charset="0"/>
                <a:cs typeface="Arial" pitchFamily="34" charset="0"/>
              </a:rPr>
              <a:t>Yes    No</a:t>
            </a:r>
            <a:endParaRPr lang="en-MY" dirty="0" smtClean="0">
              <a:solidFill>
                <a:srgbClr val="FFFF00"/>
              </a:solidFill>
              <a:latin typeface="Arial" pitchFamily="34" charset="0"/>
              <a:cs typeface="Arial" pitchFamily="34" charset="0"/>
            </a:endParaRPr>
          </a:p>
        </p:txBody>
      </p:sp>
      <p:pic>
        <p:nvPicPr>
          <p:cNvPr id="6" name="Picture 5" descr="Logo-300dpi_mea_bluegreenl.gif"/>
          <p:cNvPicPr>
            <a:picLocks noChangeAspect="1"/>
          </p:cNvPicPr>
          <p:nvPr/>
        </p:nvPicPr>
        <p:blipFill>
          <a:blip r:embed="rId4"/>
          <a:stretch>
            <a:fillRect/>
          </a:stretch>
        </p:blipFill>
        <p:spPr>
          <a:xfrm>
            <a:off x="214282" y="6179339"/>
            <a:ext cx="1357322" cy="678661"/>
          </a:xfrm>
          <a:prstGeom prst="rect">
            <a:avLst/>
          </a:prstGeom>
        </p:spPr>
      </p:pic>
      <p:sp>
        <p:nvSpPr>
          <p:cNvPr id="11" name="TextBox 10"/>
          <p:cNvSpPr txBox="1"/>
          <p:nvPr/>
        </p:nvSpPr>
        <p:spPr>
          <a:xfrm>
            <a:off x="0" y="0"/>
            <a:ext cx="2571736" cy="461665"/>
          </a:xfrm>
          <a:prstGeom prst="rect">
            <a:avLst/>
          </a:prstGeom>
          <a:solidFill>
            <a:srgbClr val="FF0000"/>
          </a:solidFill>
        </p:spPr>
        <p:txBody>
          <a:bodyPr wrap="square" rtlCol="0">
            <a:spAutoFit/>
          </a:bodyPr>
          <a:lstStyle/>
          <a:p>
            <a:pPr algn="ctr"/>
            <a:r>
              <a:rPr lang="en-US" sz="2400" b="1" dirty="0" smtClean="0">
                <a:solidFill>
                  <a:schemeClr val="bg1"/>
                </a:solidFill>
                <a:latin typeface="Arial" pitchFamily="34" charset="0"/>
                <a:cs typeface="Arial" pitchFamily="34" charset="0"/>
              </a:rPr>
              <a:t>FLOOR VOTING</a:t>
            </a:r>
            <a:endParaRPr lang="en-MY"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571472" y="642918"/>
            <a:ext cx="8358246"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Initiatives for Marketing</a:t>
            </a:r>
            <a:endParaRPr lang="en-MY"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7" name="TextBox 6"/>
          <p:cNvSpPr txBox="1"/>
          <p:nvPr/>
        </p:nvSpPr>
        <p:spPr>
          <a:xfrm>
            <a:off x="1000100" y="1500174"/>
            <a:ext cx="7786742" cy="4524315"/>
          </a:xfrm>
          <a:prstGeom prst="rect">
            <a:avLst/>
          </a:prstGeom>
          <a:solidFill>
            <a:schemeClr val="accent1">
              <a:alpha val="75000"/>
            </a:schemeClr>
          </a:solidFill>
        </p:spPr>
        <p:txBody>
          <a:bodyPr wrap="square" rtlCol="0">
            <a:spAutoFit/>
          </a:bodyPr>
          <a:lstStyle/>
          <a:p>
            <a:pPr marL="342900" indent="-342900">
              <a:buAutoNum type="alphaLcParenR"/>
            </a:pPr>
            <a:r>
              <a:rPr lang="en-MY" dirty="0" smtClean="0">
                <a:solidFill>
                  <a:schemeClr val="bg1"/>
                </a:solidFill>
                <a:latin typeface="Arial" pitchFamily="34" charset="0"/>
                <a:cs typeface="Arial" pitchFamily="34" charset="0"/>
              </a:rPr>
              <a:t>Do you think Internet technology and social media are the best marketing channels for ecotourism?</a:t>
            </a:r>
          </a:p>
          <a:p>
            <a:pPr marL="800100" lvl="1" indent="-342900"/>
            <a:r>
              <a:rPr lang="en-US" dirty="0" smtClean="0">
                <a:solidFill>
                  <a:srgbClr val="FFFF00"/>
                </a:solidFill>
                <a:latin typeface="Arial" pitchFamily="34" charset="0"/>
                <a:cs typeface="Arial" pitchFamily="34" charset="0"/>
              </a:rPr>
              <a:t>Yes        No</a:t>
            </a:r>
            <a:endParaRPr lang="en-MY" dirty="0" smtClean="0">
              <a:solidFill>
                <a:srgbClr val="FFFF00"/>
              </a:solidFill>
              <a:latin typeface="Arial" pitchFamily="34" charset="0"/>
              <a:cs typeface="Arial" pitchFamily="34" charset="0"/>
            </a:endParaRPr>
          </a:p>
          <a:p>
            <a:pPr marL="342900" indent="-342900">
              <a:buFont typeface="+mj-lt"/>
              <a:buAutoNum type="alphaLcParenR"/>
            </a:pPr>
            <a:r>
              <a:rPr lang="en-MY" dirty="0" smtClean="0">
                <a:solidFill>
                  <a:schemeClr val="bg1"/>
                </a:solidFill>
                <a:latin typeface="Arial" pitchFamily="34" charset="0"/>
                <a:cs typeface="Arial" pitchFamily="34" charset="0"/>
              </a:rPr>
              <a:t>Should nature/environmental conservation programmes and activities be marketed as ecotourism activities?</a:t>
            </a:r>
          </a:p>
          <a:p>
            <a:pPr marL="342900" indent="-342900"/>
            <a:r>
              <a:rPr lang="en-MY" dirty="0" smtClean="0">
                <a:solidFill>
                  <a:srgbClr val="FFFF00"/>
                </a:solidFill>
                <a:latin typeface="Arial" pitchFamily="34" charset="0"/>
                <a:cs typeface="Arial" pitchFamily="34" charset="0"/>
              </a:rPr>
              <a:t>       </a:t>
            </a:r>
            <a:r>
              <a:rPr lang="en-US" dirty="0" smtClean="0">
                <a:solidFill>
                  <a:srgbClr val="FFFF00"/>
                </a:solidFill>
                <a:latin typeface="Arial" pitchFamily="34" charset="0"/>
                <a:cs typeface="Arial" pitchFamily="34" charset="0"/>
              </a:rPr>
              <a:t>Yes    No</a:t>
            </a:r>
            <a:endParaRPr lang="en-MY" dirty="0" smtClean="0">
              <a:solidFill>
                <a:srgbClr val="FFFF00"/>
              </a:solidFill>
              <a:latin typeface="Arial" pitchFamily="34" charset="0"/>
              <a:cs typeface="Arial" pitchFamily="34" charset="0"/>
            </a:endParaRPr>
          </a:p>
          <a:p>
            <a:pPr marL="342900" indent="-342900">
              <a:buFont typeface="+mj-lt"/>
              <a:buAutoNum type="alphaLcParenR" startAt="3"/>
            </a:pPr>
            <a:r>
              <a:rPr lang="en-MY" dirty="0" smtClean="0">
                <a:solidFill>
                  <a:schemeClr val="bg1"/>
                </a:solidFill>
                <a:latin typeface="Arial" pitchFamily="34" charset="0"/>
                <a:cs typeface="Arial" pitchFamily="34" charset="0"/>
              </a:rPr>
              <a:t>Should ecotourism packages also include community based cultural attractions and activities for example homestay, local customs and traditions as well as local cuisine to expand and enhance the attractiveness of ecotourism?</a:t>
            </a:r>
          </a:p>
          <a:p>
            <a:r>
              <a:rPr lang="en-US" dirty="0" smtClean="0">
                <a:solidFill>
                  <a:schemeClr val="bg1"/>
                </a:solidFill>
                <a:latin typeface="Arial" pitchFamily="34" charset="0"/>
                <a:cs typeface="Arial" pitchFamily="34" charset="0"/>
              </a:rPr>
              <a:t>       </a:t>
            </a:r>
            <a:r>
              <a:rPr lang="en-US" dirty="0" smtClean="0">
                <a:solidFill>
                  <a:srgbClr val="FFFF00"/>
                </a:solidFill>
                <a:latin typeface="Arial" pitchFamily="34" charset="0"/>
                <a:cs typeface="Arial" pitchFamily="34" charset="0"/>
              </a:rPr>
              <a:t>Yes    No</a:t>
            </a:r>
            <a:endParaRPr lang="en-MY" dirty="0" smtClean="0">
              <a:solidFill>
                <a:srgbClr val="FFFF00"/>
              </a:solidFill>
              <a:latin typeface="Arial" pitchFamily="34" charset="0"/>
              <a:cs typeface="Arial" pitchFamily="34" charset="0"/>
            </a:endParaRPr>
          </a:p>
          <a:p>
            <a:pPr marL="342900" indent="-342900">
              <a:buFont typeface="+mj-lt"/>
              <a:buAutoNum type="alphaLcParenR" startAt="4"/>
            </a:pPr>
            <a:r>
              <a:rPr lang="en-MY" dirty="0" smtClean="0">
                <a:solidFill>
                  <a:schemeClr val="bg1"/>
                </a:solidFill>
                <a:latin typeface="Arial" pitchFamily="34" charset="0"/>
                <a:cs typeface="Arial" pitchFamily="34" charset="0"/>
              </a:rPr>
              <a:t>Should Ministry of Tourism and Tourism Malaysia shift their tourism and market development policies on ecotourism to high value luxury investments in rural areas promoting privacy and comfort, and targeting at tourist market segments with eco-centric profiles?</a:t>
            </a:r>
          </a:p>
          <a:p>
            <a:r>
              <a:rPr lang="en-US" dirty="0" smtClean="0">
                <a:solidFill>
                  <a:schemeClr val="bg1"/>
                </a:solidFill>
                <a:latin typeface="Arial" pitchFamily="34" charset="0"/>
                <a:cs typeface="Arial" pitchFamily="34" charset="0"/>
              </a:rPr>
              <a:t>      </a:t>
            </a:r>
            <a:r>
              <a:rPr lang="en-US" dirty="0" smtClean="0">
                <a:solidFill>
                  <a:srgbClr val="FFFF00"/>
                </a:solidFill>
                <a:latin typeface="Arial" pitchFamily="34" charset="0"/>
                <a:cs typeface="Arial" pitchFamily="34" charset="0"/>
              </a:rPr>
              <a:t>Yes    No</a:t>
            </a:r>
            <a:endParaRPr lang="en-MY" dirty="0" smtClean="0">
              <a:solidFill>
                <a:srgbClr val="FFFF00"/>
              </a:solidFill>
              <a:latin typeface="Arial" pitchFamily="34" charset="0"/>
              <a:cs typeface="Arial" pitchFamily="34" charset="0"/>
            </a:endParaRPr>
          </a:p>
        </p:txBody>
      </p:sp>
      <p:pic>
        <p:nvPicPr>
          <p:cNvPr id="6" name="Picture 5" descr="Logo-300dpi_mea_bluegreenl.gif"/>
          <p:cNvPicPr>
            <a:picLocks noChangeAspect="1"/>
          </p:cNvPicPr>
          <p:nvPr/>
        </p:nvPicPr>
        <p:blipFill>
          <a:blip r:embed="rId4"/>
          <a:stretch>
            <a:fillRect/>
          </a:stretch>
        </p:blipFill>
        <p:spPr>
          <a:xfrm>
            <a:off x="214282" y="6179339"/>
            <a:ext cx="1357322" cy="678661"/>
          </a:xfrm>
          <a:prstGeom prst="rect">
            <a:avLst/>
          </a:prstGeom>
        </p:spPr>
      </p:pic>
      <p:sp>
        <p:nvSpPr>
          <p:cNvPr id="11" name="TextBox 10"/>
          <p:cNvSpPr txBox="1"/>
          <p:nvPr/>
        </p:nvSpPr>
        <p:spPr>
          <a:xfrm>
            <a:off x="0" y="0"/>
            <a:ext cx="2571736" cy="461665"/>
          </a:xfrm>
          <a:prstGeom prst="rect">
            <a:avLst/>
          </a:prstGeom>
          <a:solidFill>
            <a:srgbClr val="FF0000"/>
          </a:solidFill>
        </p:spPr>
        <p:txBody>
          <a:bodyPr wrap="square" rtlCol="0">
            <a:spAutoFit/>
          </a:bodyPr>
          <a:lstStyle/>
          <a:p>
            <a:pPr algn="ctr"/>
            <a:r>
              <a:rPr lang="en-US" sz="2400" b="1" dirty="0" smtClean="0">
                <a:solidFill>
                  <a:schemeClr val="bg1"/>
                </a:solidFill>
                <a:latin typeface="Arial" pitchFamily="34" charset="0"/>
                <a:cs typeface="Arial" pitchFamily="34" charset="0"/>
              </a:rPr>
              <a:t>FLOOR VOTING</a:t>
            </a:r>
            <a:endParaRPr lang="en-MY"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285720" y="500042"/>
            <a:ext cx="8858280" cy="1077218"/>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Join the Malaysian Ecotourism Association</a:t>
            </a:r>
            <a:endParaRPr lang="en-MY"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pic>
        <p:nvPicPr>
          <p:cNvPr id="6" name="Picture 5" descr="Logo-300dpi_mea_bluegreenl.gif"/>
          <p:cNvPicPr>
            <a:picLocks noChangeAspect="1"/>
          </p:cNvPicPr>
          <p:nvPr/>
        </p:nvPicPr>
        <p:blipFill>
          <a:blip r:embed="rId4"/>
          <a:stretch>
            <a:fillRect/>
          </a:stretch>
        </p:blipFill>
        <p:spPr>
          <a:xfrm>
            <a:off x="3000364" y="1214422"/>
            <a:ext cx="5715040" cy="2857520"/>
          </a:xfrm>
          <a:prstGeom prst="rect">
            <a:avLst/>
          </a:prstGeom>
        </p:spPr>
      </p:pic>
      <p:sp>
        <p:nvSpPr>
          <p:cNvPr id="12" name="TextBox 11"/>
          <p:cNvSpPr txBox="1"/>
          <p:nvPr/>
        </p:nvSpPr>
        <p:spPr>
          <a:xfrm>
            <a:off x="571472" y="4214818"/>
            <a:ext cx="8072494" cy="1077218"/>
          </a:xfrm>
          <a:prstGeom prst="rect">
            <a:avLst/>
          </a:prstGeom>
          <a:noFill/>
        </p:spPr>
        <p:txBody>
          <a:bodyPr wrap="square" rtlCol="0">
            <a:spAutoFit/>
          </a:bodyPr>
          <a:lstStyle/>
          <a:p>
            <a:pPr algn="ctr"/>
            <a:r>
              <a:rPr lang="en-US" sz="3200" b="1" dirty="0" smtClean="0">
                <a:solidFill>
                  <a:schemeClr val="bg1"/>
                </a:solidFill>
                <a:effectLst>
                  <a:outerShdw blurRad="63500" dist="12700" dir="5400000" algn="ctr" rotWithShape="0">
                    <a:srgbClr val="000000">
                      <a:alpha val="43137"/>
                    </a:srgbClr>
                  </a:outerShdw>
                </a:effectLst>
              </a:rPr>
              <a:t>Concerned &gt; Communicate &gt; Collaborate &gt; Cooperate &gt; Connect &gt; Contribute</a:t>
            </a:r>
            <a:endParaRPr lang="en-MY" sz="3200" b="1" dirty="0">
              <a:solidFill>
                <a:schemeClr val="bg1"/>
              </a:solidFill>
              <a:effectLst>
                <a:outerShdw blurRad="63500" dist="12700" dir="5400000" algn="ctr" rotWithShape="0">
                  <a:srgbClr val="000000">
                    <a:alpha val="43137"/>
                  </a:srgbClr>
                </a:outerShdw>
              </a:effectLst>
            </a:endParaRPr>
          </a:p>
        </p:txBody>
      </p:sp>
      <p:pic>
        <p:nvPicPr>
          <p:cNvPr id="13" name="Picture 12" descr="Logo-300dpi_mea_bluegreenl.gif"/>
          <p:cNvPicPr>
            <a:picLocks noChangeAspect="1"/>
          </p:cNvPicPr>
          <p:nvPr/>
        </p:nvPicPr>
        <p:blipFill>
          <a:blip r:embed="rId4"/>
          <a:stretch>
            <a:fillRect/>
          </a:stretch>
        </p:blipFill>
        <p:spPr>
          <a:xfrm>
            <a:off x="214282" y="6179339"/>
            <a:ext cx="1357322" cy="678661"/>
          </a:xfrm>
          <a:prstGeom prst="rect">
            <a:avLst/>
          </a:prstGeo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20657.JPG"/>
          <p:cNvPicPr>
            <a:picLocks noChangeAspect="1"/>
          </p:cNvPicPr>
          <p:nvPr/>
        </p:nvPicPr>
        <p:blipFill>
          <a:blip r:embed="rId3" cstate="print"/>
          <a:stretch>
            <a:fillRect/>
          </a:stretch>
        </p:blipFill>
        <p:spPr>
          <a:xfrm>
            <a:off x="-1" y="0"/>
            <a:ext cx="9143999" cy="6857999"/>
          </a:xfrm>
          <a:prstGeom prst="rect">
            <a:avLst/>
          </a:prstGeom>
        </p:spPr>
      </p:pic>
      <p:sp>
        <p:nvSpPr>
          <p:cNvPr id="2" name="Title 1"/>
          <p:cNvSpPr>
            <a:spLocks noGrp="1"/>
          </p:cNvSpPr>
          <p:nvPr>
            <p:ph type="title"/>
          </p:nvPr>
        </p:nvSpPr>
        <p:spPr>
          <a:xfrm>
            <a:off x="1071538" y="1142984"/>
            <a:ext cx="6858048" cy="285752"/>
          </a:xfrm>
          <a:solidFill>
            <a:schemeClr val="tx1">
              <a:alpha val="5000"/>
            </a:schemeClr>
          </a:solidFill>
        </p:spPr>
        <p:txBody>
          <a:bodyPr/>
          <a:lstStyle/>
          <a:p>
            <a:r>
              <a:rPr lang="en-MY" sz="2400" b="1" dirty="0" smtClean="0">
                <a:solidFill>
                  <a:schemeClr val="bg1"/>
                </a:solidFill>
              </a:rPr>
              <a:t>Affirmative public-private-people partnership</a:t>
            </a:r>
            <a:endParaRPr lang="en-MY" sz="2400" dirty="0">
              <a:solidFill>
                <a:schemeClr val="bg1"/>
              </a:solidFill>
            </a:endParaRPr>
          </a:p>
        </p:txBody>
      </p:sp>
      <p:sp>
        <p:nvSpPr>
          <p:cNvPr id="3" name="Text Placeholder 2"/>
          <p:cNvSpPr>
            <a:spLocks noGrp="1"/>
          </p:cNvSpPr>
          <p:nvPr>
            <p:ph type="body" idx="2"/>
          </p:nvPr>
        </p:nvSpPr>
        <p:spPr>
          <a:xfrm>
            <a:off x="1071538" y="3071810"/>
            <a:ext cx="6600844" cy="3357586"/>
          </a:xfrm>
          <a:solidFill>
            <a:schemeClr val="tx1">
              <a:alpha val="10000"/>
            </a:schemeClr>
          </a:solidFill>
        </p:spPr>
        <p:txBody>
          <a:bodyPr/>
          <a:lstStyle/>
          <a:p>
            <a:pPr marL="457200" indent="-457200">
              <a:buFont typeface="+mj-lt"/>
              <a:buAutoNum type="arabicPeriod"/>
            </a:pPr>
            <a:r>
              <a:rPr lang="en-MY" sz="2400" b="1" dirty="0" smtClean="0">
                <a:solidFill>
                  <a:schemeClr val="bg1"/>
                </a:solidFill>
                <a:effectLst>
                  <a:outerShdw blurRad="50800" dist="50800" dir="5400000" algn="ctr" rotWithShape="0">
                    <a:srgbClr val="000000">
                      <a:alpha val="43137"/>
                    </a:srgbClr>
                  </a:outerShdw>
                </a:effectLst>
              </a:rPr>
              <a:t>Marketing &amp; Networking</a:t>
            </a:r>
            <a:endParaRPr lang="en-MY" sz="2400" b="1" dirty="0" smtClean="0">
              <a:solidFill>
                <a:schemeClr val="bg1"/>
              </a:solidFill>
              <a:effectLst>
                <a:outerShdw blurRad="50800" dist="50800" dir="5400000" algn="ctr" rotWithShape="0">
                  <a:srgbClr val="000000">
                    <a:alpha val="43137"/>
                  </a:srgbClr>
                </a:outerShdw>
              </a:effectLst>
            </a:endParaRPr>
          </a:p>
          <a:p>
            <a:pPr marL="457200" indent="-457200">
              <a:buFont typeface="+mj-lt"/>
              <a:buAutoNum type="arabicPeriod"/>
            </a:pPr>
            <a:r>
              <a:rPr lang="en-MY" sz="2400" b="1" dirty="0" smtClean="0">
                <a:solidFill>
                  <a:schemeClr val="bg1"/>
                </a:solidFill>
                <a:effectLst>
                  <a:outerShdw blurRad="50800" dist="50800" dir="5400000" algn="ctr" rotWithShape="0">
                    <a:srgbClr val="000000">
                      <a:alpha val="43137"/>
                    </a:srgbClr>
                  </a:outerShdw>
                </a:effectLst>
              </a:rPr>
              <a:t>Product Development</a:t>
            </a:r>
          </a:p>
          <a:p>
            <a:pPr marL="457200" indent="-457200">
              <a:buFont typeface="+mj-lt"/>
              <a:buAutoNum type="arabicPeriod"/>
            </a:pPr>
            <a:r>
              <a:rPr lang="en-MY" sz="2400" b="1" dirty="0" smtClean="0">
                <a:solidFill>
                  <a:schemeClr val="bg1"/>
                </a:solidFill>
                <a:effectLst>
                  <a:outerShdw blurRad="50800" dist="50800" dir="5400000" algn="ctr" rotWithShape="0">
                    <a:srgbClr val="000000">
                      <a:alpha val="43137"/>
                    </a:srgbClr>
                  </a:outerShdw>
                </a:effectLst>
              </a:rPr>
              <a:t>Capacity Building</a:t>
            </a:r>
          </a:p>
          <a:p>
            <a:pPr marL="457200" indent="-457200">
              <a:buFont typeface="+mj-lt"/>
              <a:buAutoNum type="arabicPeriod"/>
            </a:pPr>
            <a:r>
              <a:rPr lang="en-MY" sz="2400" b="1" dirty="0" smtClean="0">
                <a:solidFill>
                  <a:schemeClr val="bg1"/>
                </a:solidFill>
                <a:effectLst>
                  <a:outerShdw blurRad="50800" dist="50800" dir="5400000" algn="ctr" rotWithShape="0">
                    <a:srgbClr val="000000">
                      <a:alpha val="43137"/>
                    </a:srgbClr>
                  </a:outerShdw>
                </a:effectLst>
              </a:rPr>
              <a:t>Associations/ Cooperatives Set-ups</a:t>
            </a:r>
          </a:p>
          <a:p>
            <a:pPr marL="457200" indent="-457200">
              <a:buFont typeface="+mj-lt"/>
              <a:buAutoNum type="arabicPeriod"/>
            </a:pPr>
            <a:r>
              <a:rPr lang="en-MY" sz="2400" b="1" dirty="0" smtClean="0">
                <a:solidFill>
                  <a:schemeClr val="bg1"/>
                </a:solidFill>
                <a:effectLst>
                  <a:outerShdw blurRad="50800" dist="50800" dir="5400000" algn="ctr" rotWithShape="0">
                    <a:srgbClr val="000000">
                      <a:alpha val="43137"/>
                    </a:srgbClr>
                  </a:outerShdw>
                </a:effectLst>
              </a:rPr>
              <a:t>Government Funding</a:t>
            </a:r>
          </a:p>
          <a:p>
            <a:pPr marL="457200" indent="-457200">
              <a:buFont typeface="+mj-lt"/>
              <a:buAutoNum type="arabicPeriod"/>
            </a:pPr>
            <a:r>
              <a:rPr lang="en-MY" sz="2400" b="1" dirty="0" smtClean="0">
                <a:solidFill>
                  <a:schemeClr val="bg1"/>
                </a:solidFill>
                <a:effectLst>
                  <a:outerShdw blurRad="50800" dist="50800" dir="5400000" algn="ctr" rotWithShape="0">
                    <a:srgbClr val="000000">
                      <a:alpha val="43137"/>
                    </a:srgbClr>
                  </a:outerShdw>
                </a:effectLst>
              </a:rPr>
              <a:t>Leadership Nurturing</a:t>
            </a:r>
          </a:p>
          <a:p>
            <a:pPr marL="457200" indent="-457200">
              <a:buFont typeface="+mj-lt"/>
              <a:buAutoNum type="arabicPeriod"/>
            </a:pPr>
            <a:r>
              <a:rPr lang="en-MY" sz="2400" b="1" dirty="0" smtClean="0">
                <a:solidFill>
                  <a:schemeClr val="bg1"/>
                </a:solidFill>
                <a:effectLst>
                  <a:outerShdw blurRad="50800" dist="50800" dir="5400000" algn="ctr" rotWithShape="0">
                    <a:srgbClr val="000000">
                      <a:alpha val="43137"/>
                    </a:srgbClr>
                  </a:outerShdw>
                </a:effectLst>
              </a:rPr>
              <a:t>E-Business </a:t>
            </a:r>
          </a:p>
          <a:p>
            <a:endParaRPr lang="en-MY" dirty="0">
              <a:solidFill>
                <a:schemeClr val="bg1"/>
              </a:solidFill>
            </a:endParaRPr>
          </a:p>
        </p:txBody>
      </p:sp>
      <p:pic>
        <p:nvPicPr>
          <p:cNvPr id="6" name="Picture 5" descr="Logo-300dpi_mea_bluegreenl.gif"/>
          <p:cNvPicPr>
            <a:picLocks noChangeAspect="1"/>
          </p:cNvPicPr>
          <p:nvPr/>
        </p:nvPicPr>
        <p:blipFill>
          <a:blip r:embed="rId4"/>
          <a:stretch>
            <a:fillRect/>
          </a:stretch>
        </p:blipFill>
        <p:spPr>
          <a:xfrm>
            <a:off x="214282" y="6179339"/>
            <a:ext cx="1357322" cy="678661"/>
          </a:xfrm>
          <a:prstGeom prst="rect">
            <a:avLst/>
          </a:prstGeom>
        </p:spPr>
      </p:pic>
      <p:sp>
        <p:nvSpPr>
          <p:cNvPr id="7" name="TextBox 6"/>
          <p:cNvSpPr txBox="1"/>
          <p:nvPr/>
        </p:nvSpPr>
        <p:spPr>
          <a:xfrm>
            <a:off x="1000100" y="428604"/>
            <a:ext cx="81439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Role of Malaysian Ecotourism Association</a:t>
            </a:r>
            <a:endParaRPr lang="en-MY"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itle 1"/>
          <p:cNvSpPr txBox="1">
            <a:spLocks/>
          </p:cNvSpPr>
          <p:nvPr/>
        </p:nvSpPr>
        <p:spPr>
          <a:xfrm>
            <a:off x="1071538" y="1500174"/>
            <a:ext cx="6858048" cy="285752"/>
          </a:xfrm>
          <a:prstGeom prst="rect">
            <a:avLst/>
          </a:prstGeom>
          <a:solidFill>
            <a:schemeClr val="tx1">
              <a:alpha val="5000"/>
            </a:schemeClr>
          </a:solidFill>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latin typeface="+mj-lt"/>
                <a:ea typeface="+mj-ea"/>
                <a:cs typeface="+mj-cs"/>
              </a:rPr>
              <a:t>Industry members support &amp; networking</a:t>
            </a:r>
            <a:endParaRPr kumimoji="0" lang="en-MY" sz="2400" b="0" i="0" u="none" strike="noStrike" kern="1200" cap="none" spc="0" normalizeH="0" baseline="0" noProof="0" dirty="0">
              <a:ln>
                <a:noFill/>
              </a:ln>
              <a:solidFill>
                <a:schemeClr val="bg1"/>
              </a:solidFill>
              <a:effectLst/>
              <a:uLnTx/>
              <a:uFillTx/>
              <a:latin typeface="+mj-lt"/>
              <a:ea typeface="+mj-ea"/>
              <a:cs typeface="+mj-cs"/>
            </a:endParaRPr>
          </a:p>
        </p:txBody>
      </p:sp>
      <p:sp>
        <p:nvSpPr>
          <p:cNvPr id="9" name="Title 1"/>
          <p:cNvSpPr txBox="1">
            <a:spLocks/>
          </p:cNvSpPr>
          <p:nvPr/>
        </p:nvSpPr>
        <p:spPr>
          <a:xfrm>
            <a:off x="1071538" y="1928802"/>
            <a:ext cx="6858048" cy="285752"/>
          </a:xfrm>
          <a:prstGeom prst="rect">
            <a:avLst/>
          </a:prstGeom>
          <a:solidFill>
            <a:schemeClr val="tx1">
              <a:alpha val="5000"/>
            </a:schemeClr>
          </a:solidFill>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latin typeface="+mj-lt"/>
                <a:ea typeface="+mj-ea"/>
                <a:cs typeface="+mj-cs"/>
              </a:rPr>
              <a:t>Information resources and knowledge base</a:t>
            </a:r>
            <a:endParaRPr kumimoji="0" lang="en-MY" sz="24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TextBox 9"/>
          <p:cNvSpPr txBox="1"/>
          <p:nvPr/>
        </p:nvSpPr>
        <p:spPr>
          <a:xfrm>
            <a:off x="1071538" y="2357430"/>
            <a:ext cx="4429156" cy="523220"/>
          </a:xfrm>
          <a:prstGeom prst="rect">
            <a:avLst/>
          </a:prstGeom>
          <a:noFill/>
        </p:spPr>
        <p:txBody>
          <a:bodyPr wrap="square" rtlCol="0">
            <a:spAutoFit/>
          </a:bodyPr>
          <a:lstStyle/>
          <a:p>
            <a:r>
              <a:rPr lang="en-US" sz="2800" b="1" dirty="0" smtClean="0">
                <a:solidFill>
                  <a:schemeClr val="bg1"/>
                </a:solidFill>
                <a:latin typeface="Arial" pitchFamily="34" charset="0"/>
                <a:cs typeface="Arial" pitchFamily="34" charset="0"/>
              </a:rPr>
              <a:t>MEMBERS’ ACTIVITIES</a:t>
            </a:r>
            <a:endParaRPr lang="en-MY" sz="2800" b="1" dirty="0">
              <a:solidFill>
                <a:schemeClr val="bg1"/>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20657.JPG"/>
          <p:cNvPicPr>
            <a:picLocks noChangeAspect="1"/>
          </p:cNvPicPr>
          <p:nvPr/>
        </p:nvPicPr>
        <p:blipFill>
          <a:blip r:embed="rId3" cstate="print"/>
          <a:stretch>
            <a:fillRect/>
          </a:stretch>
        </p:blipFill>
        <p:spPr>
          <a:xfrm>
            <a:off x="-1" y="0"/>
            <a:ext cx="9143999" cy="6857999"/>
          </a:xfrm>
          <a:prstGeom prst="rect">
            <a:avLst/>
          </a:prstGeom>
        </p:spPr>
      </p:pic>
      <p:sp>
        <p:nvSpPr>
          <p:cNvPr id="3" name="Text Placeholder 2"/>
          <p:cNvSpPr>
            <a:spLocks noGrp="1"/>
          </p:cNvSpPr>
          <p:nvPr>
            <p:ph type="body" idx="2"/>
          </p:nvPr>
        </p:nvSpPr>
        <p:spPr>
          <a:xfrm>
            <a:off x="785786" y="1571612"/>
            <a:ext cx="8001056" cy="2643206"/>
          </a:xfrm>
          <a:solidFill>
            <a:schemeClr val="tx1">
              <a:alpha val="10000"/>
            </a:schemeClr>
          </a:solidFill>
        </p:spPr>
        <p:txBody>
          <a:bodyPr>
            <a:normAutofit/>
          </a:bodyPr>
          <a:lstStyle/>
          <a:p>
            <a:pPr marL="457200" indent="-457200"/>
            <a:endParaRPr lang="en-MY" sz="2400" b="1" dirty="0" smtClean="0">
              <a:solidFill>
                <a:schemeClr val="bg1"/>
              </a:solidFill>
              <a:effectLst>
                <a:outerShdw blurRad="50800" dist="50800" dir="5400000" algn="ctr" rotWithShape="0">
                  <a:srgbClr val="000000">
                    <a:alpha val="43137"/>
                  </a:srgbClr>
                </a:outerShdw>
              </a:effectLst>
            </a:endParaRPr>
          </a:p>
          <a:p>
            <a:pPr marL="457200" indent="-457200">
              <a:buFont typeface="+mj-lt"/>
              <a:buAutoNum type="arabicPeriod"/>
            </a:pPr>
            <a:r>
              <a:rPr lang="en-US" sz="2400" b="1" dirty="0" smtClean="0">
                <a:solidFill>
                  <a:schemeClr val="bg1"/>
                </a:solidFill>
                <a:effectLst>
                  <a:outerShdw blurRad="50800" dist="50800" dir="5400000" algn="ctr" rotWithShape="0">
                    <a:srgbClr val="000000">
                      <a:alpha val="43137"/>
                    </a:srgbClr>
                  </a:outerShdw>
                </a:effectLst>
              </a:rPr>
              <a:t>MEA </a:t>
            </a:r>
            <a:r>
              <a:rPr lang="en-US" sz="2400" b="1" dirty="0" smtClean="0">
                <a:solidFill>
                  <a:schemeClr val="bg1"/>
                </a:solidFill>
                <a:effectLst>
                  <a:outerShdw blurRad="50800" dist="50800" dir="5400000" algn="ctr" rotWithShape="0">
                    <a:srgbClr val="000000">
                      <a:alpha val="43137"/>
                    </a:srgbClr>
                  </a:outerShdw>
                </a:effectLst>
              </a:rPr>
              <a:t>Seminar on Ecotourism  for  MOTOUR and NRE(2009)</a:t>
            </a:r>
            <a:endParaRPr lang="en-MY" sz="2400" b="1" dirty="0" smtClean="0">
              <a:solidFill>
                <a:schemeClr val="bg1"/>
              </a:solidFill>
              <a:effectLst>
                <a:outerShdw blurRad="50800" dist="50800" dir="5400000" algn="ctr" rotWithShape="0">
                  <a:srgbClr val="000000">
                    <a:alpha val="43137"/>
                  </a:srgbClr>
                </a:outerShdw>
              </a:effectLst>
            </a:endParaRPr>
          </a:p>
          <a:p>
            <a:pPr marL="457200" indent="-457200">
              <a:buFont typeface="+mj-lt"/>
              <a:buAutoNum type="arabicPeriod"/>
            </a:pPr>
            <a:r>
              <a:rPr lang="en-US" sz="2400" b="1" dirty="0" smtClean="0">
                <a:solidFill>
                  <a:schemeClr val="bg1"/>
                </a:solidFill>
                <a:effectLst>
                  <a:outerShdw blurRad="50800" dist="50800" dir="5400000" algn="ctr" rotWithShape="0">
                    <a:srgbClr val="000000">
                      <a:alpha val="43137"/>
                    </a:srgbClr>
                  </a:outerShdw>
                </a:effectLst>
              </a:rPr>
              <a:t>World Ecotourism Conference 2010</a:t>
            </a:r>
            <a:endParaRPr lang="en-MY" sz="2400" b="1" dirty="0" smtClean="0">
              <a:solidFill>
                <a:schemeClr val="bg1"/>
              </a:solidFill>
              <a:effectLst>
                <a:outerShdw blurRad="50800" dist="50800" dir="5400000" algn="ctr" rotWithShape="0">
                  <a:srgbClr val="000000">
                    <a:alpha val="43137"/>
                  </a:srgbClr>
                </a:outerShdw>
              </a:effectLst>
            </a:endParaRPr>
          </a:p>
          <a:p>
            <a:pPr marL="457200" indent="-457200">
              <a:buFont typeface="+mj-lt"/>
              <a:buAutoNum type="arabicPeriod"/>
            </a:pPr>
            <a:r>
              <a:rPr lang="en-US" sz="2400" b="1" dirty="0" err="1" smtClean="0">
                <a:solidFill>
                  <a:schemeClr val="bg1"/>
                </a:solidFill>
                <a:effectLst>
                  <a:outerShdw blurRad="50800" dist="50800" dir="5400000" algn="ctr" rotWithShape="0">
                    <a:srgbClr val="000000">
                      <a:alpha val="43137"/>
                    </a:srgbClr>
                  </a:outerShdw>
                </a:effectLst>
              </a:rPr>
              <a:t>R</a:t>
            </a:r>
            <a:r>
              <a:rPr lang="en-US" sz="2400" b="1" dirty="0" err="1" smtClean="0">
                <a:solidFill>
                  <a:schemeClr val="bg1"/>
                </a:solidFill>
                <a:effectLst>
                  <a:outerShdw blurRad="50800" dist="50800" dir="5400000" algn="ctr" rotWithShape="0">
                    <a:srgbClr val="000000">
                      <a:alpha val="43137"/>
                    </a:srgbClr>
                  </a:outerShdw>
                </a:effectLst>
              </a:rPr>
              <a:t>evitalisation</a:t>
            </a:r>
            <a:r>
              <a:rPr lang="en-US" sz="2400" b="1" dirty="0" smtClean="0">
                <a:solidFill>
                  <a:schemeClr val="bg1"/>
                </a:solidFill>
                <a:effectLst>
                  <a:outerShdw blurRad="50800" dist="50800" dir="5400000" algn="ctr" rotWithShape="0">
                    <a:srgbClr val="000000">
                      <a:alpha val="43137"/>
                    </a:srgbClr>
                  </a:outerShdw>
                </a:effectLst>
              </a:rPr>
              <a:t> of Rural Resources through Sustainable Tourism funded by MOF (MIDA)</a:t>
            </a:r>
          </a:p>
          <a:p>
            <a:pPr marL="457200" indent="-457200">
              <a:buFont typeface="+mj-lt"/>
              <a:buAutoNum type="arabicPeriod"/>
            </a:pPr>
            <a:endParaRPr lang="en-MY" sz="2400" b="1" dirty="0" smtClean="0">
              <a:solidFill>
                <a:schemeClr val="bg1"/>
              </a:solidFill>
              <a:effectLst>
                <a:outerShdw blurRad="50800" dist="50800" dir="5400000" algn="ctr" rotWithShape="0">
                  <a:srgbClr val="000000">
                    <a:alpha val="43137"/>
                  </a:srgbClr>
                </a:outerShdw>
              </a:effectLst>
            </a:endParaRPr>
          </a:p>
          <a:p>
            <a:endParaRPr lang="en-MY" dirty="0">
              <a:solidFill>
                <a:schemeClr val="bg1"/>
              </a:solidFill>
            </a:endParaRPr>
          </a:p>
        </p:txBody>
      </p:sp>
      <p:pic>
        <p:nvPicPr>
          <p:cNvPr id="6" name="Picture 5" descr="Logo-300dpi_mea_bluegreenl.gif"/>
          <p:cNvPicPr>
            <a:picLocks noChangeAspect="1"/>
          </p:cNvPicPr>
          <p:nvPr/>
        </p:nvPicPr>
        <p:blipFill>
          <a:blip r:embed="rId4"/>
          <a:stretch>
            <a:fillRect/>
          </a:stretch>
        </p:blipFill>
        <p:spPr>
          <a:xfrm>
            <a:off x="214282" y="6179339"/>
            <a:ext cx="1357322" cy="678661"/>
          </a:xfrm>
          <a:prstGeom prst="rect">
            <a:avLst/>
          </a:prstGeom>
        </p:spPr>
      </p:pic>
      <p:sp>
        <p:nvSpPr>
          <p:cNvPr id="7" name="TextBox 6"/>
          <p:cNvSpPr txBox="1"/>
          <p:nvPr/>
        </p:nvSpPr>
        <p:spPr>
          <a:xfrm>
            <a:off x="571472" y="428604"/>
            <a:ext cx="81439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Malaysian Ecotourism Association Activities</a:t>
            </a:r>
            <a:endParaRPr lang="en-MY"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642910" y="1214422"/>
            <a:ext cx="6786610" cy="523220"/>
          </a:xfrm>
          <a:prstGeom prst="rect">
            <a:avLst/>
          </a:prstGeom>
          <a:noFill/>
        </p:spPr>
        <p:txBody>
          <a:bodyPr wrap="square" rtlCol="0">
            <a:spAutoFit/>
          </a:bodyPr>
          <a:lstStyle/>
          <a:p>
            <a:r>
              <a:rPr lang="en-US" sz="2800" b="1" dirty="0" smtClean="0">
                <a:solidFill>
                  <a:schemeClr val="bg1"/>
                </a:solidFill>
                <a:latin typeface="Arial" pitchFamily="34" charset="0"/>
                <a:cs typeface="Arial" pitchFamily="34" charset="0"/>
              </a:rPr>
              <a:t>ASSOCIATION </a:t>
            </a:r>
            <a:r>
              <a:rPr lang="en-US" sz="2800" b="1" dirty="0" smtClean="0">
                <a:solidFill>
                  <a:schemeClr val="bg1"/>
                </a:solidFill>
                <a:latin typeface="Arial" pitchFamily="34" charset="0"/>
                <a:cs typeface="Arial" pitchFamily="34" charset="0"/>
              </a:rPr>
              <a:t>ACTIVITIES</a:t>
            </a:r>
            <a:endParaRPr lang="en-MY" sz="2800" b="1" dirty="0">
              <a:solidFill>
                <a:schemeClr val="bg1"/>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285720" y="214290"/>
            <a:ext cx="8858280" cy="1261884"/>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Kuala Lumpur –East Coast Ecotourism Corridor (KL-ECEC)</a:t>
            </a:r>
          </a:p>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Malaysian Ecotourism  Association  Initiative</a:t>
            </a:r>
            <a:endParaRPr lang="en-MY"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3" name="Picture 12" descr="KL-ECEC.gif"/>
          <p:cNvPicPr>
            <a:picLocks noChangeAspect="1"/>
          </p:cNvPicPr>
          <p:nvPr/>
        </p:nvPicPr>
        <p:blipFill>
          <a:blip r:embed="rId3"/>
          <a:stretch>
            <a:fillRect/>
          </a:stretch>
        </p:blipFill>
        <p:spPr>
          <a:xfrm>
            <a:off x="357158" y="1000108"/>
            <a:ext cx="8524875" cy="5095875"/>
          </a:xfrm>
          <a:prstGeom prst="rect">
            <a:avLst/>
          </a:prstGeom>
        </p:spPr>
      </p:pic>
      <p:pic>
        <p:nvPicPr>
          <p:cNvPr id="9" name="Picture 8" descr="Untitled-2.gif"/>
          <p:cNvPicPr>
            <a:picLocks noChangeAspect="1"/>
          </p:cNvPicPr>
          <p:nvPr/>
        </p:nvPicPr>
        <p:blipFill>
          <a:blip r:embed="rId4"/>
          <a:stretch>
            <a:fillRect/>
          </a:stretch>
        </p:blipFill>
        <p:spPr>
          <a:xfrm>
            <a:off x="6429388" y="4950707"/>
            <a:ext cx="2928926" cy="1907293"/>
          </a:xfrm>
          <a:prstGeom prst="rect">
            <a:avLst/>
          </a:prstGeom>
        </p:spPr>
      </p:pic>
      <p:pic>
        <p:nvPicPr>
          <p:cNvPr id="12" name="Picture 11" descr="Logo-300dpi_mea_bluegreenl.gif"/>
          <p:cNvPicPr>
            <a:picLocks noChangeAspect="1"/>
          </p:cNvPicPr>
          <p:nvPr/>
        </p:nvPicPr>
        <p:blipFill>
          <a:blip r:embed="rId5"/>
          <a:stretch>
            <a:fillRect/>
          </a:stretch>
        </p:blipFill>
        <p:spPr>
          <a:xfrm>
            <a:off x="214282" y="6179339"/>
            <a:ext cx="1357322" cy="678661"/>
          </a:xfrm>
          <a:prstGeom prst="rect">
            <a:avLst/>
          </a:prstGeom>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7143768" y="214290"/>
            <a:ext cx="1624002" cy="230832"/>
          </a:xfrm>
          <a:prstGeom prst="rect">
            <a:avLst/>
          </a:prstGeom>
          <a:noFill/>
          <a:ln w="9525" algn="ctr">
            <a:noFill/>
            <a:miter lim="800000"/>
            <a:headEnd/>
            <a:tailEnd/>
          </a:ln>
        </p:spPr>
        <p:txBody>
          <a:bodyPr wrap="square">
            <a:spAutoFit/>
          </a:bodyPr>
          <a:lstStyle/>
          <a:p>
            <a:pPr algn="ctr" eaLnBrk="0" hangingPunct="0">
              <a:spcBef>
                <a:spcPct val="50000"/>
              </a:spcBef>
            </a:pPr>
            <a:r>
              <a:rPr lang="en-US" sz="900" b="1" dirty="0" smtClean="0">
                <a:solidFill>
                  <a:schemeClr val="accent1"/>
                </a:solidFill>
                <a:latin typeface="Century Gothic" pitchFamily="34" charset="0"/>
              </a:rPr>
              <a:t>An </a:t>
            </a:r>
            <a:r>
              <a:rPr lang="en-US" sz="900" b="1" dirty="0">
                <a:solidFill>
                  <a:schemeClr val="accent1"/>
                </a:solidFill>
                <a:latin typeface="Century Gothic" pitchFamily="34" charset="0"/>
              </a:rPr>
              <a:t>affiliate </a:t>
            </a:r>
            <a:r>
              <a:rPr lang="en-US" sz="900" b="1" dirty="0" smtClean="0">
                <a:solidFill>
                  <a:schemeClr val="accent1"/>
                </a:solidFill>
                <a:latin typeface="Century Gothic" pitchFamily="34" charset="0"/>
              </a:rPr>
              <a:t>member of  </a:t>
            </a:r>
            <a:endParaRPr lang="en-US" sz="900" b="1" dirty="0">
              <a:solidFill>
                <a:schemeClr val="accent1"/>
              </a:solidFill>
              <a:latin typeface="Century Gothic" pitchFamily="34" charset="0"/>
            </a:endParaRPr>
          </a:p>
        </p:txBody>
      </p:sp>
      <p:pic>
        <p:nvPicPr>
          <p:cNvPr id="22" name="Picture 21" descr="DISCOVERYMICE_HI_RES_TRANS.gif"/>
          <p:cNvPicPr>
            <a:picLocks noChangeAspect="1"/>
          </p:cNvPicPr>
          <p:nvPr/>
        </p:nvPicPr>
        <p:blipFill>
          <a:blip r:embed="rId2"/>
          <a:stretch>
            <a:fillRect/>
          </a:stretch>
        </p:blipFill>
        <p:spPr>
          <a:xfrm>
            <a:off x="2285984" y="214290"/>
            <a:ext cx="2786050" cy="650078"/>
          </a:xfrm>
          <a:prstGeom prst="rect">
            <a:avLst/>
          </a:prstGeom>
        </p:spPr>
      </p:pic>
      <p:pic>
        <p:nvPicPr>
          <p:cNvPr id="25" name="Picture 24" descr="logo-unwto.gif"/>
          <p:cNvPicPr>
            <a:picLocks noChangeAspect="1"/>
          </p:cNvPicPr>
          <p:nvPr/>
        </p:nvPicPr>
        <p:blipFill>
          <a:blip r:embed="rId3"/>
          <a:stretch>
            <a:fillRect/>
          </a:stretch>
        </p:blipFill>
        <p:spPr>
          <a:xfrm>
            <a:off x="7286644" y="428604"/>
            <a:ext cx="1295910" cy="613003"/>
          </a:xfrm>
          <a:prstGeom prst="rect">
            <a:avLst/>
          </a:prstGeom>
        </p:spPr>
      </p:pic>
      <p:sp>
        <p:nvSpPr>
          <p:cNvPr id="26" name="TextBox 25"/>
          <p:cNvSpPr txBox="1"/>
          <p:nvPr/>
        </p:nvSpPr>
        <p:spPr>
          <a:xfrm>
            <a:off x="571472" y="2428868"/>
            <a:ext cx="3000396" cy="2123658"/>
          </a:xfrm>
          <a:prstGeom prst="rect">
            <a:avLst/>
          </a:prstGeom>
          <a:noFill/>
        </p:spPr>
        <p:txBody>
          <a:bodyPr wrap="square" rtlCol="0">
            <a:spAutoFit/>
          </a:bodyPr>
          <a:lstStyle/>
          <a:p>
            <a:r>
              <a:rPr lang="en-US" sz="2000" b="1" dirty="0" smtClean="0">
                <a:latin typeface="+mj-lt"/>
              </a:rPr>
              <a:t>Urban Ecotourism  &amp;</a:t>
            </a:r>
          </a:p>
          <a:p>
            <a:r>
              <a:rPr lang="en-US" sz="2000" b="1" dirty="0" smtClean="0">
                <a:latin typeface="+mj-lt"/>
              </a:rPr>
              <a:t>Biodiversity Hotspots in </a:t>
            </a:r>
          </a:p>
          <a:p>
            <a:r>
              <a:rPr lang="en-US" sz="2000" b="1" dirty="0" smtClean="0">
                <a:latin typeface="+mj-lt"/>
              </a:rPr>
              <a:t>Developing Countries </a:t>
            </a:r>
          </a:p>
          <a:p>
            <a:pPr>
              <a:buFontTx/>
              <a:buChar char="-"/>
            </a:pPr>
            <a:r>
              <a:rPr lang="en-US" dirty="0" smtClean="0">
                <a:latin typeface="+mj-lt"/>
              </a:rPr>
              <a:t> Sustainability</a:t>
            </a:r>
          </a:p>
          <a:p>
            <a:pPr>
              <a:buFontTx/>
              <a:buChar char="-"/>
            </a:pPr>
            <a:r>
              <a:rPr lang="en-US" dirty="0" smtClean="0">
                <a:latin typeface="+mj-lt"/>
              </a:rPr>
              <a:t> Marketability</a:t>
            </a:r>
          </a:p>
          <a:p>
            <a:pPr>
              <a:buFontTx/>
              <a:buChar char="-"/>
            </a:pPr>
            <a:r>
              <a:rPr lang="en-US" dirty="0" smtClean="0">
                <a:latin typeface="+mj-lt"/>
              </a:rPr>
              <a:t> Resource Capacity</a:t>
            </a:r>
          </a:p>
          <a:p>
            <a:pPr>
              <a:buFontTx/>
              <a:buChar char="-"/>
            </a:pPr>
            <a:r>
              <a:rPr lang="en-US" dirty="0" smtClean="0">
                <a:latin typeface="+mj-lt"/>
              </a:rPr>
              <a:t> Business Practicability</a:t>
            </a:r>
            <a:endParaRPr lang="en-MY" dirty="0">
              <a:latin typeface="+mj-lt"/>
            </a:endParaRPr>
          </a:p>
        </p:txBody>
      </p:sp>
      <p:pic>
        <p:nvPicPr>
          <p:cNvPr id="30" name="Picture 29" descr="DSC00130.JPG"/>
          <p:cNvPicPr>
            <a:picLocks noChangeAspect="1"/>
          </p:cNvPicPr>
          <p:nvPr/>
        </p:nvPicPr>
        <p:blipFill>
          <a:blip r:embed="rId4" cstate="print">
            <a:lum bright="17000" contrast="8000"/>
          </a:blip>
          <a:stretch>
            <a:fillRect/>
          </a:stretch>
        </p:blipFill>
        <p:spPr>
          <a:xfrm>
            <a:off x="3619491" y="1214421"/>
            <a:ext cx="4572034" cy="3429025"/>
          </a:xfrm>
          <a:prstGeom prst="rect">
            <a:avLst/>
          </a:prstGeom>
          <a:effectLst>
            <a:outerShdw blurRad="127000" dist="63500" dir="2400000" sx="101000" sy="101000" algn="ctr" rotWithShape="0">
              <a:srgbClr val="000000">
                <a:alpha val="43137"/>
              </a:srgbClr>
            </a:outerShdw>
          </a:effectLst>
        </p:spPr>
      </p:pic>
      <p:pic>
        <p:nvPicPr>
          <p:cNvPr id="13" name="Picture 12" descr="WEC2010-logo-ErasDemiITC.gif"/>
          <p:cNvPicPr>
            <a:picLocks noChangeAspect="1"/>
          </p:cNvPicPr>
          <p:nvPr/>
        </p:nvPicPr>
        <p:blipFill>
          <a:blip r:embed="rId5"/>
          <a:stretch>
            <a:fillRect/>
          </a:stretch>
        </p:blipFill>
        <p:spPr>
          <a:xfrm>
            <a:off x="500034" y="857232"/>
            <a:ext cx="2714644" cy="1357322"/>
          </a:xfrm>
          <a:prstGeom prst="rect">
            <a:avLst/>
          </a:prstGeom>
        </p:spPr>
      </p:pic>
      <p:pic>
        <p:nvPicPr>
          <p:cNvPr id="14" name="Picture 13" descr="Logo-300dpi_mea_bluegreenl.gif"/>
          <p:cNvPicPr>
            <a:picLocks noChangeAspect="1"/>
          </p:cNvPicPr>
          <p:nvPr/>
        </p:nvPicPr>
        <p:blipFill>
          <a:blip r:embed="rId6"/>
          <a:stretch>
            <a:fillRect/>
          </a:stretch>
        </p:blipFill>
        <p:spPr>
          <a:xfrm>
            <a:off x="5429256" y="285728"/>
            <a:ext cx="1571636" cy="785818"/>
          </a:xfrm>
          <a:prstGeom prst="rect">
            <a:avLst/>
          </a:prstGeom>
        </p:spPr>
      </p:pic>
      <p:pic>
        <p:nvPicPr>
          <p:cNvPr id="7170" name="Picture 2"/>
          <p:cNvPicPr>
            <a:picLocks noChangeAspect="1" noChangeArrowheads="1"/>
          </p:cNvPicPr>
          <p:nvPr/>
        </p:nvPicPr>
        <p:blipFill>
          <a:blip r:embed="rId7"/>
          <a:srcRect/>
          <a:stretch>
            <a:fillRect/>
          </a:stretch>
        </p:blipFill>
        <p:spPr bwMode="auto">
          <a:xfrm>
            <a:off x="642910" y="4929198"/>
            <a:ext cx="828675" cy="6000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8"/>
          <a:srcRect/>
          <a:stretch>
            <a:fillRect/>
          </a:stretch>
        </p:blipFill>
        <p:spPr bwMode="auto">
          <a:xfrm>
            <a:off x="1571604" y="5000636"/>
            <a:ext cx="1143000" cy="514350"/>
          </a:xfrm>
          <a:prstGeom prst="rect">
            <a:avLst/>
          </a:prstGeom>
          <a:noFill/>
          <a:ln w="9525">
            <a:noFill/>
            <a:miter lim="800000"/>
            <a:headEnd/>
            <a:tailEnd/>
          </a:ln>
          <a:effectLst/>
        </p:spPr>
      </p:pic>
      <p:pic>
        <p:nvPicPr>
          <p:cNvPr id="7172" name="Picture 4"/>
          <p:cNvPicPr>
            <a:picLocks noChangeAspect="1" noChangeArrowheads="1"/>
          </p:cNvPicPr>
          <p:nvPr/>
        </p:nvPicPr>
        <p:blipFill>
          <a:blip r:embed="rId9"/>
          <a:srcRect/>
          <a:stretch>
            <a:fillRect/>
          </a:stretch>
        </p:blipFill>
        <p:spPr bwMode="auto">
          <a:xfrm>
            <a:off x="2857488" y="4929198"/>
            <a:ext cx="657225" cy="5715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10"/>
          <a:srcRect/>
          <a:stretch>
            <a:fillRect/>
          </a:stretch>
        </p:blipFill>
        <p:spPr bwMode="auto">
          <a:xfrm>
            <a:off x="3786182" y="4929198"/>
            <a:ext cx="1095375" cy="552450"/>
          </a:xfrm>
          <a:prstGeom prst="rect">
            <a:avLst/>
          </a:prstGeom>
          <a:noFill/>
          <a:ln w="9525">
            <a:noFill/>
            <a:miter lim="800000"/>
            <a:headEnd/>
            <a:tailEnd/>
          </a:ln>
          <a:effectLst/>
        </p:spPr>
      </p:pic>
      <p:pic>
        <p:nvPicPr>
          <p:cNvPr id="7174" name="Picture 6"/>
          <p:cNvPicPr>
            <a:picLocks noChangeAspect="1" noChangeArrowheads="1"/>
          </p:cNvPicPr>
          <p:nvPr/>
        </p:nvPicPr>
        <p:blipFill>
          <a:blip r:embed="rId11"/>
          <a:srcRect/>
          <a:stretch>
            <a:fillRect/>
          </a:stretch>
        </p:blipFill>
        <p:spPr bwMode="auto">
          <a:xfrm>
            <a:off x="5072066" y="5000636"/>
            <a:ext cx="1228725" cy="409575"/>
          </a:xfrm>
          <a:prstGeom prst="rect">
            <a:avLst/>
          </a:prstGeom>
          <a:noFill/>
          <a:ln w="9525">
            <a:noFill/>
            <a:miter lim="800000"/>
            <a:headEnd/>
            <a:tailEnd/>
          </a:ln>
          <a:effectLst/>
        </p:spPr>
      </p:pic>
      <p:pic>
        <p:nvPicPr>
          <p:cNvPr id="7175" name="Picture 7"/>
          <p:cNvPicPr>
            <a:picLocks noChangeAspect="1" noChangeArrowheads="1"/>
          </p:cNvPicPr>
          <p:nvPr/>
        </p:nvPicPr>
        <p:blipFill>
          <a:blip r:embed="rId12"/>
          <a:srcRect/>
          <a:stretch>
            <a:fillRect/>
          </a:stretch>
        </p:blipFill>
        <p:spPr bwMode="auto">
          <a:xfrm>
            <a:off x="6500826" y="5000636"/>
            <a:ext cx="2000250" cy="552450"/>
          </a:xfrm>
          <a:prstGeom prst="rect">
            <a:avLst/>
          </a:prstGeom>
          <a:noFill/>
          <a:ln w="9525">
            <a:noFill/>
            <a:miter lim="800000"/>
            <a:headEnd/>
            <a:tailEnd/>
          </a:ln>
          <a:effectLst/>
        </p:spPr>
      </p:pic>
      <p:pic>
        <p:nvPicPr>
          <p:cNvPr id="7176" name="Picture 8"/>
          <p:cNvPicPr>
            <a:picLocks noChangeAspect="1" noChangeArrowheads="1"/>
          </p:cNvPicPr>
          <p:nvPr/>
        </p:nvPicPr>
        <p:blipFill>
          <a:blip r:embed="rId13"/>
          <a:srcRect/>
          <a:stretch>
            <a:fillRect/>
          </a:stretch>
        </p:blipFill>
        <p:spPr bwMode="auto">
          <a:xfrm>
            <a:off x="714348" y="5643578"/>
            <a:ext cx="1143000" cy="381000"/>
          </a:xfrm>
          <a:prstGeom prst="rect">
            <a:avLst/>
          </a:prstGeom>
          <a:noFill/>
          <a:ln w="9525">
            <a:noFill/>
            <a:miter lim="800000"/>
            <a:headEnd/>
            <a:tailEnd/>
          </a:ln>
          <a:effectLst/>
        </p:spPr>
      </p:pic>
      <p:pic>
        <p:nvPicPr>
          <p:cNvPr id="7177" name="Picture 9"/>
          <p:cNvPicPr>
            <a:picLocks noChangeAspect="1" noChangeArrowheads="1"/>
          </p:cNvPicPr>
          <p:nvPr/>
        </p:nvPicPr>
        <p:blipFill>
          <a:blip r:embed="rId14"/>
          <a:srcRect/>
          <a:stretch>
            <a:fillRect/>
          </a:stretch>
        </p:blipFill>
        <p:spPr bwMode="auto">
          <a:xfrm>
            <a:off x="1928794" y="5572140"/>
            <a:ext cx="1143000" cy="504825"/>
          </a:xfrm>
          <a:prstGeom prst="rect">
            <a:avLst/>
          </a:prstGeom>
          <a:noFill/>
          <a:ln w="9525">
            <a:noFill/>
            <a:miter lim="800000"/>
            <a:headEnd/>
            <a:tailEnd/>
          </a:ln>
          <a:effectLst/>
        </p:spPr>
      </p:pic>
      <p:pic>
        <p:nvPicPr>
          <p:cNvPr id="7178" name="Picture 10"/>
          <p:cNvPicPr>
            <a:picLocks noChangeAspect="1" noChangeArrowheads="1"/>
          </p:cNvPicPr>
          <p:nvPr/>
        </p:nvPicPr>
        <p:blipFill>
          <a:blip r:embed="rId15"/>
          <a:srcRect/>
          <a:stretch>
            <a:fillRect/>
          </a:stretch>
        </p:blipFill>
        <p:spPr bwMode="auto">
          <a:xfrm>
            <a:off x="3143240" y="5572140"/>
            <a:ext cx="1190625" cy="504825"/>
          </a:xfrm>
          <a:prstGeom prst="rect">
            <a:avLst/>
          </a:prstGeom>
          <a:noFill/>
          <a:ln w="9525">
            <a:noFill/>
            <a:miter lim="800000"/>
            <a:headEnd/>
            <a:tailEnd/>
          </a:ln>
          <a:effectLst/>
        </p:spPr>
      </p:pic>
      <p:pic>
        <p:nvPicPr>
          <p:cNvPr id="7179" name="Picture 11"/>
          <p:cNvPicPr>
            <a:picLocks noChangeAspect="1" noChangeArrowheads="1"/>
          </p:cNvPicPr>
          <p:nvPr/>
        </p:nvPicPr>
        <p:blipFill>
          <a:blip r:embed="rId16"/>
          <a:srcRect/>
          <a:stretch>
            <a:fillRect/>
          </a:stretch>
        </p:blipFill>
        <p:spPr bwMode="auto">
          <a:xfrm>
            <a:off x="4500562" y="5572140"/>
            <a:ext cx="1638300" cy="381000"/>
          </a:xfrm>
          <a:prstGeom prst="rect">
            <a:avLst/>
          </a:prstGeom>
          <a:noFill/>
          <a:ln w="9525">
            <a:noFill/>
            <a:miter lim="800000"/>
            <a:headEnd/>
            <a:tailEnd/>
          </a:ln>
          <a:effectLst/>
        </p:spPr>
      </p:pic>
      <p:pic>
        <p:nvPicPr>
          <p:cNvPr id="7181" name="Picture 13"/>
          <p:cNvPicPr>
            <a:picLocks noChangeAspect="1" noChangeArrowheads="1"/>
          </p:cNvPicPr>
          <p:nvPr/>
        </p:nvPicPr>
        <p:blipFill>
          <a:blip r:embed="rId17"/>
          <a:srcRect/>
          <a:stretch>
            <a:fillRect/>
          </a:stretch>
        </p:blipFill>
        <p:spPr bwMode="auto">
          <a:xfrm>
            <a:off x="3643306" y="6072206"/>
            <a:ext cx="876300" cy="552450"/>
          </a:xfrm>
          <a:prstGeom prst="rect">
            <a:avLst/>
          </a:prstGeom>
          <a:noFill/>
          <a:ln w="9525">
            <a:noFill/>
            <a:miter lim="800000"/>
            <a:headEnd/>
            <a:tailEnd/>
          </a:ln>
          <a:effectLst/>
        </p:spPr>
      </p:pic>
      <p:pic>
        <p:nvPicPr>
          <p:cNvPr id="7182" name="Picture 14"/>
          <p:cNvPicPr>
            <a:picLocks noChangeAspect="1" noChangeArrowheads="1"/>
          </p:cNvPicPr>
          <p:nvPr/>
        </p:nvPicPr>
        <p:blipFill>
          <a:blip r:embed="rId18"/>
          <a:srcRect/>
          <a:stretch>
            <a:fillRect/>
          </a:stretch>
        </p:blipFill>
        <p:spPr bwMode="auto">
          <a:xfrm>
            <a:off x="1643042" y="6072206"/>
            <a:ext cx="1019175" cy="552450"/>
          </a:xfrm>
          <a:prstGeom prst="rect">
            <a:avLst/>
          </a:prstGeom>
          <a:noFill/>
          <a:ln w="9525">
            <a:noFill/>
            <a:miter lim="800000"/>
            <a:headEnd/>
            <a:tailEnd/>
          </a:ln>
          <a:effectLst/>
        </p:spPr>
      </p:pic>
      <p:pic>
        <p:nvPicPr>
          <p:cNvPr id="7183" name="Picture 15"/>
          <p:cNvPicPr>
            <a:picLocks noChangeAspect="1" noChangeArrowheads="1"/>
          </p:cNvPicPr>
          <p:nvPr/>
        </p:nvPicPr>
        <p:blipFill>
          <a:blip r:embed="rId19"/>
          <a:srcRect/>
          <a:stretch>
            <a:fillRect/>
          </a:stretch>
        </p:blipFill>
        <p:spPr bwMode="auto">
          <a:xfrm>
            <a:off x="2571736" y="6072206"/>
            <a:ext cx="971550" cy="552450"/>
          </a:xfrm>
          <a:prstGeom prst="rect">
            <a:avLst/>
          </a:prstGeom>
          <a:noFill/>
          <a:ln w="9525">
            <a:noFill/>
            <a:miter lim="800000"/>
            <a:headEnd/>
            <a:tailEnd/>
          </a:ln>
          <a:effectLst/>
        </p:spPr>
      </p:pic>
      <p:pic>
        <p:nvPicPr>
          <p:cNvPr id="7185" name="Picture 17"/>
          <p:cNvPicPr>
            <a:picLocks noChangeAspect="1" noChangeArrowheads="1"/>
          </p:cNvPicPr>
          <p:nvPr/>
        </p:nvPicPr>
        <p:blipFill>
          <a:blip r:embed="rId20"/>
          <a:srcRect/>
          <a:stretch>
            <a:fillRect/>
          </a:stretch>
        </p:blipFill>
        <p:spPr bwMode="auto">
          <a:xfrm>
            <a:off x="4643438" y="6000768"/>
            <a:ext cx="600075" cy="552450"/>
          </a:xfrm>
          <a:prstGeom prst="rect">
            <a:avLst/>
          </a:prstGeom>
          <a:noFill/>
          <a:ln w="9525">
            <a:noFill/>
            <a:miter lim="800000"/>
            <a:headEnd/>
            <a:tailEnd/>
          </a:ln>
          <a:effectLst/>
        </p:spPr>
      </p:pic>
      <p:pic>
        <p:nvPicPr>
          <p:cNvPr id="7186" name="Picture 18"/>
          <p:cNvPicPr>
            <a:picLocks noChangeAspect="1" noChangeArrowheads="1"/>
          </p:cNvPicPr>
          <p:nvPr/>
        </p:nvPicPr>
        <p:blipFill>
          <a:blip r:embed="rId21"/>
          <a:srcRect/>
          <a:stretch>
            <a:fillRect/>
          </a:stretch>
        </p:blipFill>
        <p:spPr bwMode="auto">
          <a:xfrm>
            <a:off x="5429256" y="6072206"/>
            <a:ext cx="1076325" cy="552450"/>
          </a:xfrm>
          <a:prstGeom prst="rect">
            <a:avLst/>
          </a:prstGeom>
          <a:noFill/>
          <a:ln w="9525">
            <a:noFill/>
            <a:miter lim="800000"/>
            <a:headEnd/>
            <a:tailEnd/>
          </a:ln>
          <a:effectLst/>
        </p:spPr>
      </p:pic>
      <p:pic>
        <p:nvPicPr>
          <p:cNvPr id="7187" name="Picture 19"/>
          <p:cNvPicPr>
            <a:picLocks noChangeAspect="1" noChangeArrowheads="1"/>
          </p:cNvPicPr>
          <p:nvPr/>
        </p:nvPicPr>
        <p:blipFill>
          <a:blip r:embed="rId22"/>
          <a:srcRect/>
          <a:stretch>
            <a:fillRect/>
          </a:stretch>
        </p:blipFill>
        <p:spPr bwMode="auto">
          <a:xfrm>
            <a:off x="6643702" y="6072206"/>
            <a:ext cx="1133475" cy="561975"/>
          </a:xfrm>
          <a:prstGeom prst="rect">
            <a:avLst/>
          </a:prstGeom>
          <a:noFill/>
          <a:ln w="9525">
            <a:noFill/>
            <a:miter lim="800000"/>
            <a:headEnd/>
            <a:tailEnd/>
          </a:ln>
          <a:effectLst/>
        </p:spPr>
      </p:pic>
      <p:pic>
        <p:nvPicPr>
          <p:cNvPr id="7188" name="Picture 20"/>
          <p:cNvPicPr>
            <a:picLocks noChangeAspect="1" noChangeArrowheads="1"/>
          </p:cNvPicPr>
          <p:nvPr/>
        </p:nvPicPr>
        <p:blipFill>
          <a:blip r:embed="rId23"/>
          <a:srcRect/>
          <a:stretch>
            <a:fillRect/>
          </a:stretch>
        </p:blipFill>
        <p:spPr bwMode="auto">
          <a:xfrm>
            <a:off x="6286512" y="5572140"/>
            <a:ext cx="928694" cy="464347"/>
          </a:xfrm>
          <a:prstGeom prst="rect">
            <a:avLst/>
          </a:prstGeom>
          <a:noFill/>
          <a:ln w="9525">
            <a:noFill/>
            <a:miter lim="800000"/>
            <a:headEnd/>
            <a:tailEnd/>
          </a:ln>
          <a:effectLst/>
        </p:spPr>
      </p:pic>
      <p:pic>
        <p:nvPicPr>
          <p:cNvPr id="7189" name="Picture 21"/>
          <p:cNvPicPr>
            <a:picLocks noChangeAspect="1" noChangeArrowheads="1"/>
          </p:cNvPicPr>
          <p:nvPr/>
        </p:nvPicPr>
        <p:blipFill>
          <a:blip r:embed="rId24"/>
          <a:srcRect/>
          <a:stretch>
            <a:fillRect/>
          </a:stretch>
        </p:blipFill>
        <p:spPr bwMode="auto">
          <a:xfrm>
            <a:off x="7358082" y="5572140"/>
            <a:ext cx="1000132" cy="416722"/>
          </a:xfrm>
          <a:prstGeom prst="rect">
            <a:avLst/>
          </a:prstGeom>
          <a:noFill/>
          <a:ln w="9525">
            <a:noFill/>
            <a:miter lim="800000"/>
            <a:headEnd/>
            <a:tailEnd/>
          </a:ln>
          <a:effectLst/>
        </p:spPr>
      </p:pic>
      <p:pic>
        <p:nvPicPr>
          <p:cNvPr id="7190" name="Picture 22"/>
          <p:cNvPicPr>
            <a:picLocks noChangeAspect="1" noChangeArrowheads="1"/>
          </p:cNvPicPr>
          <p:nvPr/>
        </p:nvPicPr>
        <p:blipFill>
          <a:blip r:embed="rId25"/>
          <a:srcRect/>
          <a:stretch>
            <a:fillRect/>
          </a:stretch>
        </p:blipFill>
        <p:spPr bwMode="auto">
          <a:xfrm>
            <a:off x="7786710" y="6072206"/>
            <a:ext cx="500066" cy="605018"/>
          </a:xfrm>
          <a:prstGeom prst="rect">
            <a:avLst/>
          </a:prstGeom>
          <a:noFill/>
          <a:ln w="9525">
            <a:noFill/>
            <a:miter lim="800000"/>
            <a:headEnd/>
            <a:tailEnd/>
          </a:ln>
          <a:effectLst/>
        </p:spPr>
      </p:pic>
      <p:pic>
        <p:nvPicPr>
          <p:cNvPr id="36" name="Picture 35" descr="Logo-300dpi_mea_bluegreenl.gif"/>
          <p:cNvPicPr>
            <a:picLocks noChangeAspect="1"/>
          </p:cNvPicPr>
          <p:nvPr/>
        </p:nvPicPr>
        <p:blipFill>
          <a:blip r:embed="rId6"/>
          <a:stretch>
            <a:fillRect/>
          </a:stretch>
        </p:blipFill>
        <p:spPr>
          <a:xfrm>
            <a:off x="214282" y="6179339"/>
            <a:ext cx="1357322" cy="678661"/>
          </a:xfrm>
          <a:prstGeom prst="rect">
            <a:avLst/>
          </a:prstGeo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Hunter_ Aug. 1289.jpg"/>
          <p:cNvPicPr>
            <a:picLocks noChangeAspect="1"/>
          </p:cNvPicPr>
          <p:nvPr/>
        </p:nvPicPr>
        <p:blipFill>
          <a:blip r:embed="rId2"/>
          <a:stretch>
            <a:fillRect/>
          </a:stretch>
        </p:blipFill>
        <p:spPr>
          <a:xfrm>
            <a:off x="0" y="91807"/>
            <a:ext cx="9144000" cy="6674386"/>
          </a:xfrm>
          <a:prstGeom prst="rect">
            <a:avLst/>
          </a:prstGeom>
        </p:spPr>
      </p:pic>
      <p:sp>
        <p:nvSpPr>
          <p:cNvPr id="6" name="TextBox 5"/>
          <p:cNvSpPr txBox="1"/>
          <p:nvPr/>
        </p:nvSpPr>
        <p:spPr>
          <a:xfrm>
            <a:off x="714348" y="571480"/>
            <a:ext cx="5143536" cy="830997"/>
          </a:xfrm>
          <a:prstGeom prst="rect">
            <a:avLst/>
          </a:prstGeom>
          <a:noFill/>
        </p:spPr>
        <p:txBody>
          <a:bodyPr wrap="square" rtlCol="0">
            <a:spAutoFit/>
          </a:bodyPr>
          <a:lstStyle/>
          <a:p>
            <a:r>
              <a:rPr lang="en-MY" sz="2400" dirty="0" smtClean="0">
                <a:solidFill>
                  <a:schemeClr val="bg1"/>
                </a:solidFill>
              </a:rPr>
              <a:t>Founder  Organisation of the Asia Pacific Ecotourism Society</a:t>
            </a:r>
          </a:p>
        </p:txBody>
      </p:sp>
      <p:cxnSp>
        <p:nvCxnSpPr>
          <p:cNvPr id="10" name="Straight Connector 9"/>
          <p:cNvCxnSpPr/>
          <p:nvPr/>
        </p:nvCxnSpPr>
        <p:spPr>
          <a:xfrm>
            <a:off x="714348" y="1428736"/>
            <a:ext cx="47863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4348" y="2428868"/>
            <a:ext cx="478634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8596" y="4572008"/>
            <a:ext cx="7143800" cy="1785104"/>
          </a:xfrm>
          <a:prstGeom prst="rect">
            <a:avLst/>
          </a:prstGeom>
          <a:noFill/>
        </p:spPr>
        <p:txBody>
          <a:bodyPr wrap="square" rtlCol="0">
            <a:spAutoFit/>
          </a:bodyPr>
          <a:lstStyle/>
          <a:p>
            <a:r>
              <a:rPr lang="en-US" sz="11000" dirty="0" smtClean="0">
                <a:solidFill>
                  <a:schemeClr val="bg1"/>
                </a:solidFill>
                <a:effectLst>
                  <a:outerShdw blurRad="50800" dist="50800" dir="5400000" algn="ctr" rotWithShape="0">
                    <a:srgbClr val="000000">
                      <a:alpha val="43137"/>
                    </a:srgbClr>
                  </a:outerShdw>
                </a:effectLst>
                <a:latin typeface="Rage Italic" pitchFamily="66" charset="0"/>
              </a:rPr>
              <a:t>Thank You!</a:t>
            </a:r>
          </a:p>
        </p:txBody>
      </p:sp>
      <p:pic>
        <p:nvPicPr>
          <p:cNvPr id="13" name="Picture 12" descr="Logo-300dpi_mea_bluegreenl.gif"/>
          <p:cNvPicPr>
            <a:picLocks noChangeAspect="1"/>
          </p:cNvPicPr>
          <p:nvPr/>
        </p:nvPicPr>
        <p:blipFill>
          <a:blip r:embed="rId3"/>
          <a:stretch>
            <a:fillRect/>
          </a:stretch>
        </p:blipFill>
        <p:spPr>
          <a:xfrm>
            <a:off x="5929322" y="785794"/>
            <a:ext cx="2857520" cy="1428760"/>
          </a:xfrm>
          <a:prstGeom prst="rect">
            <a:avLst/>
          </a:prstGeom>
        </p:spPr>
      </p:pic>
      <p:sp>
        <p:nvSpPr>
          <p:cNvPr id="14" name="TextBox 13"/>
          <p:cNvSpPr txBox="1"/>
          <p:nvPr/>
        </p:nvSpPr>
        <p:spPr>
          <a:xfrm>
            <a:off x="714348" y="1500174"/>
            <a:ext cx="5072098" cy="830997"/>
          </a:xfrm>
          <a:prstGeom prst="rect">
            <a:avLst/>
          </a:prstGeom>
          <a:noFill/>
        </p:spPr>
        <p:txBody>
          <a:bodyPr wrap="square" rtlCol="0">
            <a:spAutoFit/>
          </a:bodyPr>
          <a:lstStyle/>
          <a:p>
            <a:r>
              <a:rPr lang="en-MY" sz="2400" dirty="0" smtClean="0">
                <a:solidFill>
                  <a:schemeClr val="bg1"/>
                </a:solidFill>
              </a:rPr>
              <a:t>Supporting Organisation of  World Ecotourism Conference</a:t>
            </a:r>
            <a:endParaRPr lang="en-MY" sz="2400" dirty="0">
              <a:solidFill>
                <a:schemeClr val="bg1"/>
              </a:solidFill>
            </a:endParaRPr>
          </a:p>
        </p:txBody>
      </p:sp>
      <p:sp>
        <p:nvSpPr>
          <p:cNvPr id="16" name="TextBox 15"/>
          <p:cNvSpPr txBox="1"/>
          <p:nvPr/>
        </p:nvSpPr>
        <p:spPr>
          <a:xfrm>
            <a:off x="714348" y="2571744"/>
            <a:ext cx="4643470" cy="830997"/>
          </a:xfrm>
          <a:prstGeom prst="rect">
            <a:avLst/>
          </a:prstGeom>
          <a:noFill/>
        </p:spPr>
        <p:txBody>
          <a:bodyPr wrap="square" rtlCol="0">
            <a:spAutoFit/>
          </a:bodyPr>
          <a:lstStyle/>
          <a:p>
            <a:r>
              <a:rPr lang="en-MY" sz="2400" dirty="0" smtClean="0">
                <a:solidFill>
                  <a:schemeClr val="bg1"/>
                </a:solidFill>
              </a:rPr>
              <a:t>Nominated Board Member of Malaysia Mega-Biodiversity Hub</a:t>
            </a:r>
          </a:p>
        </p:txBody>
      </p:sp>
      <p:pic>
        <p:nvPicPr>
          <p:cNvPr id="17" name="Picture 16" descr="Logo-300dpi_mea_bluegreenl.gif"/>
          <p:cNvPicPr>
            <a:picLocks noChangeAspect="1"/>
          </p:cNvPicPr>
          <p:nvPr/>
        </p:nvPicPr>
        <p:blipFill>
          <a:blip r:embed="rId3"/>
          <a:stretch>
            <a:fillRect/>
          </a:stretch>
        </p:blipFill>
        <p:spPr>
          <a:xfrm>
            <a:off x="214282" y="6179339"/>
            <a:ext cx="1357322" cy="678661"/>
          </a:xfrm>
          <a:prstGeom prst="rect">
            <a:avLst/>
          </a:prstGeom>
        </p:spPr>
      </p:pic>
      <p:sp>
        <p:nvSpPr>
          <p:cNvPr id="18" name="TextBox 17"/>
          <p:cNvSpPr txBox="1"/>
          <p:nvPr/>
        </p:nvSpPr>
        <p:spPr>
          <a:xfrm>
            <a:off x="5500694" y="2143116"/>
            <a:ext cx="3643306" cy="369332"/>
          </a:xfrm>
          <a:prstGeom prst="rect">
            <a:avLst/>
          </a:prstGeom>
          <a:noFill/>
        </p:spPr>
        <p:txBody>
          <a:bodyPr wrap="square" rtlCol="0">
            <a:spAutoFit/>
          </a:bodyPr>
          <a:lstStyle/>
          <a:p>
            <a:r>
              <a:rPr lang="en-US" b="1" dirty="0" smtClean="0">
                <a:solidFill>
                  <a:schemeClr val="accent5"/>
                </a:solidFill>
                <a:effectLst>
                  <a:outerShdw blurRad="38100" dist="38100" dir="2700000" algn="tl">
                    <a:srgbClr val="000000">
                      <a:alpha val="43137"/>
                    </a:srgbClr>
                  </a:outerShdw>
                </a:effectLst>
                <a:latin typeface="Arial" pitchFamily="34" charset="0"/>
                <a:cs typeface="Arial" pitchFamily="34" charset="0"/>
              </a:rPr>
              <a:t>   www.EcotourismMalaysia.org</a:t>
            </a:r>
            <a:endParaRPr lang="en-MY" b="1" dirty="0">
              <a:solidFill>
                <a:schemeClr val="accent5"/>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200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20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5500"/>
                            </p:stCondLst>
                            <p:childTnLst>
                              <p:par>
                                <p:cTn id="20" presetID="38" presetClass="entr" presetSubtype="0" accel="50000" fill="hold" nodeType="afterEffect">
                                  <p:stCondLst>
                                    <p:cond delay="2000"/>
                                  </p:stCondLst>
                                  <p:iterate type="lt">
                                    <p:tmPct val="50000"/>
                                  </p:iterate>
                                  <p:childTnLst>
                                    <p:set>
                                      <p:cBhvr>
                                        <p:cTn id="21" dur="1" fill="hold">
                                          <p:stCondLst>
                                            <p:cond delay="0"/>
                                          </p:stCondLst>
                                        </p:cTn>
                                        <p:tgtEl>
                                          <p:spTgt spid="12">
                                            <p:txEl>
                                              <p:pRg st="0" end="0"/>
                                            </p:txEl>
                                          </p:spTgt>
                                        </p:tgtEl>
                                        <p:attrNameLst>
                                          <p:attrName>style.visibility</p:attrName>
                                        </p:attrNameLst>
                                      </p:cBhvr>
                                      <p:to>
                                        <p:strVal val="visible"/>
                                      </p:to>
                                    </p:set>
                                    <p:set>
                                      <p:cBhvr>
                                        <p:cTn id="22" dur="455" fill="hold">
                                          <p:stCondLst>
                                            <p:cond delay="0"/>
                                          </p:stCondLst>
                                        </p:cTn>
                                        <p:tgtEl>
                                          <p:spTgt spid="12">
                                            <p:txEl>
                                              <p:pRg st="0" end="0"/>
                                            </p:txEl>
                                          </p:spTgt>
                                        </p:tgtEl>
                                        <p:attrNameLst>
                                          <p:attrName>style.rotation</p:attrName>
                                        </p:attrNameLst>
                                      </p:cBhvr>
                                      <p:to>
                                        <p:strVal val="-45.0"/>
                                      </p:to>
                                    </p:set>
                                    <p:anim calcmode="lin" valueType="num">
                                      <p:cBhvr>
                                        <p:cTn id="23" dur="455" fill="hold">
                                          <p:stCondLst>
                                            <p:cond delay="455"/>
                                          </p:stCondLst>
                                        </p:cTn>
                                        <p:tgtEl>
                                          <p:spTgt spid="1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12">
                                            <p:txEl>
                                              <p:pRg st="0" end="0"/>
                                            </p:txEl>
                                          </p:spTgt>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1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1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571472" y="285728"/>
            <a:ext cx="8143932"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What is ecotourism?</a:t>
            </a:r>
            <a:endParaRPr lang="en-MY" sz="4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5" name="Picture 14" descr="montage-australianbeaches.jpg"/>
          <p:cNvPicPr>
            <a:picLocks noChangeAspect="1"/>
          </p:cNvPicPr>
          <p:nvPr/>
        </p:nvPicPr>
        <p:blipFill>
          <a:blip r:embed="rId3"/>
          <a:stretch>
            <a:fillRect/>
          </a:stretch>
        </p:blipFill>
        <p:spPr>
          <a:xfrm>
            <a:off x="2857488" y="1071546"/>
            <a:ext cx="4032243" cy="3024182"/>
          </a:xfrm>
          <a:prstGeom prst="rect">
            <a:avLst/>
          </a:prstGeom>
        </p:spPr>
      </p:pic>
      <p:pic>
        <p:nvPicPr>
          <p:cNvPr id="14" name="Picture 13" descr="ScreenHunter_ Jun. 1602.jpg"/>
          <p:cNvPicPr>
            <a:picLocks noChangeAspect="1"/>
          </p:cNvPicPr>
          <p:nvPr/>
        </p:nvPicPr>
        <p:blipFill>
          <a:blip r:embed="rId4"/>
          <a:stretch>
            <a:fillRect/>
          </a:stretch>
        </p:blipFill>
        <p:spPr>
          <a:xfrm rot="656612">
            <a:off x="4955939" y="2676855"/>
            <a:ext cx="3714634" cy="3648064"/>
          </a:xfrm>
          <a:prstGeom prst="rect">
            <a:avLst/>
          </a:prstGeom>
        </p:spPr>
      </p:pic>
      <p:pic>
        <p:nvPicPr>
          <p:cNvPr id="9" name="Picture 8" descr="Untitled-2.gif"/>
          <p:cNvPicPr>
            <a:picLocks noChangeAspect="1"/>
          </p:cNvPicPr>
          <p:nvPr/>
        </p:nvPicPr>
        <p:blipFill>
          <a:blip r:embed="rId5"/>
          <a:stretch>
            <a:fillRect/>
          </a:stretch>
        </p:blipFill>
        <p:spPr>
          <a:xfrm>
            <a:off x="6429388" y="4950707"/>
            <a:ext cx="2928926" cy="1907293"/>
          </a:xfrm>
          <a:prstGeom prst="rect">
            <a:avLst/>
          </a:prstGeom>
        </p:spPr>
      </p:pic>
      <p:pic>
        <p:nvPicPr>
          <p:cNvPr id="11" name="Picture 10" descr="2010-12-26_4.jpg"/>
          <p:cNvPicPr>
            <a:picLocks noChangeAspect="1"/>
          </p:cNvPicPr>
          <p:nvPr/>
        </p:nvPicPr>
        <p:blipFill>
          <a:blip r:embed="rId6"/>
          <a:stretch>
            <a:fillRect/>
          </a:stretch>
        </p:blipFill>
        <p:spPr>
          <a:xfrm rot="21401542">
            <a:off x="285720" y="3143248"/>
            <a:ext cx="4357686" cy="3441682"/>
          </a:xfrm>
          <a:prstGeom prst="rect">
            <a:avLst/>
          </a:prstGeom>
        </p:spPr>
      </p:pic>
      <p:pic>
        <p:nvPicPr>
          <p:cNvPr id="13" name="Picture 12" descr="Logo-300dpi_mea_bluegreenl.gif"/>
          <p:cNvPicPr>
            <a:picLocks noChangeAspect="1"/>
          </p:cNvPicPr>
          <p:nvPr/>
        </p:nvPicPr>
        <p:blipFill>
          <a:blip r:embed="rId7"/>
          <a:stretch>
            <a:fillRect/>
          </a:stretch>
        </p:blipFill>
        <p:spPr>
          <a:xfrm>
            <a:off x="214282" y="6179339"/>
            <a:ext cx="1357322" cy="678661"/>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8" name="TextBox 7"/>
          <p:cNvSpPr txBox="1"/>
          <p:nvPr/>
        </p:nvSpPr>
        <p:spPr>
          <a:xfrm>
            <a:off x="714348" y="357166"/>
            <a:ext cx="8143932"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Types of nature based tourism</a:t>
            </a:r>
            <a:endParaRPr lang="en-MY" sz="4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9" name="Picture 18" descr="kayaking.jpg"/>
          <p:cNvPicPr>
            <a:picLocks noChangeAspect="1"/>
          </p:cNvPicPr>
          <p:nvPr/>
        </p:nvPicPr>
        <p:blipFill>
          <a:blip r:embed="rId4"/>
          <a:stretch>
            <a:fillRect/>
          </a:stretch>
        </p:blipFill>
        <p:spPr>
          <a:xfrm>
            <a:off x="714348" y="2285992"/>
            <a:ext cx="2733675" cy="3638550"/>
          </a:xfrm>
          <a:prstGeom prst="rect">
            <a:avLst/>
          </a:prstGeom>
        </p:spPr>
      </p:pic>
      <p:pic>
        <p:nvPicPr>
          <p:cNvPr id="20" name="Picture 19" descr="orangutanbaby.jpg"/>
          <p:cNvPicPr>
            <a:picLocks noChangeAspect="1"/>
          </p:cNvPicPr>
          <p:nvPr/>
        </p:nvPicPr>
        <p:blipFill>
          <a:blip r:embed="rId5"/>
          <a:stretch>
            <a:fillRect/>
          </a:stretch>
        </p:blipFill>
        <p:spPr>
          <a:xfrm>
            <a:off x="6143636" y="2285992"/>
            <a:ext cx="2733675" cy="3638550"/>
          </a:xfrm>
          <a:prstGeom prst="rect">
            <a:avLst/>
          </a:prstGeom>
        </p:spPr>
      </p:pic>
      <p:pic>
        <p:nvPicPr>
          <p:cNvPr id="21" name="Picture 20" descr="2011-11-23_3.jpg"/>
          <p:cNvPicPr>
            <a:picLocks noChangeAspect="1"/>
          </p:cNvPicPr>
          <p:nvPr/>
        </p:nvPicPr>
        <p:blipFill>
          <a:blip r:embed="rId6"/>
          <a:stretch>
            <a:fillRect/>
          </a:stretch>
        </p:blipFill>
        <p:spPr>
          <a:xfrm>
            <a:off x="3428992" y="2285992"/>
            <a:ext cx="2714644" cy="3613220"/>
          </a:xfrm>
          <a:prstGeom prst="rect">
            <a:avLst/>
          </a:prstGeom>
        </p:spPr>
      </p:pic>
      <p:sp>
        <p:nvSpPr>
          <p:cNvPr id="22" name="TextBox 21"/>
          <p:cNvSpPr txBox="1"/>
          <p:nvPr/>
        </p:nvSpPr>
        <p:spPr>
          <a:xfrm>
            <a:off x="3571868" y="4929198"/>
            <a:ext cx="2357454" cy="923330"/>
          </a:xfrm>
          <a:prstGeom prst="rect">
            <a:avLst/>
          </a:prstGeom>
          <a:solidFill>
            <a:schemeClr val="accent5">
              <a:alpha val="6000"/>
            </a:schemeClr>
          </a:solidFill>
        </p:spPr>
        <p:txBody>
          <a:bodyPr wrap="square" rtlCol="0">
            <a:spAutoFit/>
          </a:bodyPr>
          <a:lstStyle/>
          <a:p>
            <a:pPr algn="ctr"/>
            <a:r>
              <a:rPr lang="en-US" dirty="0" smtClean="0">
                <a:solidFill>
                  <a:schemeClr val="bg1"/>
                </a:solidFill>
                <a:effectLst>
                  <a:outerShdw blurRad="50800" dist="50800" dir="5400000" algn="ctr" rotWithShape="0">
                    <a:srgbClr val="000000">
                      <a:alpha val="43137"/>
                    </a:srgbClr>
                  </a:outerShdw>
                </a:effectLst>
              </a:rPr>
              <a:t>Tourism </a:t>
            </a:r>
            <a:r>
              <a:rPr lang="en-US" b="1" dirty="0" smtClean="0">
                <a:solidFill>
                  <a:srgbClr val="FFFF00"/>
                </a:solidFill>
                <a:effectLst>
                  <a:outerShdw blurRad="50800" dist="50800" dir="5400000" algn="ctr" rotWithShape="0">
                    <a:srgbClr val="000000">
                      <a:alpha val="43137"/>
                    </a:srgbClr>
                  </a:outerShdw>
                </a:effectLst>
              </a:rPr>
              <a:t>“about” </a:t>
            </a:r>
            <a:r>
              <a:rPr lang="en-US" dirty="0" smtClean="0">
                <a:solidFill>
                  <a:schemeClr val="bg1"/>
                </a:solidFill>
                <a:effectLst>
                  <a:outerShdw blurRad="50800" dist="50800" dir="5400000" algn="ctr" rotWithShape="0">
                    <a:srgbClr val="000000">
                      <a:alpha val="43137"/>
                    </a:srgbClr>
                  </a:outerShdw>
                </a:effectLst>
              </a:rPr>
              <a:t>the environment , flora &amp; fauna</a:t>
            </a:r>
            <a:endParaRPr lang="en-MY" dirty="0">
              <a:solidFill>
                <a:schemeClr val="bg1"/>
              </a:solidFill>
              <a:effectLst>
                <a:outerShdw blurRad="50800" dist="50800" dir="5400000" algn="ctr" rotWithShape="0">
                  <a:srgbClr val="000000">
                    <a:alpha val="43137"/>
                  </a:srgbClr>
                </a:outerShdw>
              </a:effectLst>
            </a:endParaRPr>
          </a:p>
        </p:txBody>
      </p:sp>
      <p:sp>
        <p:nvSpPr>
          <p:cNvPr id="23" name="TextBox 22"/>
          <p:cNvSpPr txBox="1"/>
          <p:nvPr/>
        </p:nvSpPr>
        <p:spPr>
          <a:xfrm>
            <a:off x="6286512" y="4929198"/>
            <a:ext cx="2357454" cy="923330"/>
          </a:xfrm>
          <a:prstGeom prst="rect">
            <a:avLst/>
          </a:prstGeom>
          <a:solidFill>
            <a:schemeClr val="accent1">
              <a:alpha val="12000"/>
            </a:schemeClr>
          </a:solidFill>
        </p:spPr>
        <p:txBody>
          <a:bodyPr wrap="square" rtlCol="0">
            <a:spAutoFit/>
          </a:bodyPr>
          <a:lstStyle/>
          <a:p>
            <a:pPr algn="ctr"/>
            <a:r>
              <a:rPr lang="en-US" dirty="0" smtClean="0">
                <a:solidFill>
                  <a:schemeClr val="bg1"/>
                </a:solidFill>
                <a:effectLst>
                  <a:outerShdw blurRad="50800" dist="50800" dir="5400000" algn="ctr" rotWithShape="0">
                    <a:srgbClr val="000000">
                      <a:alpha val="43137"/>
                    </a:srgbClr>
                  </a:outerShdw>
                </a:effectLst>
              </a:rPr>
              <a:t>Tourism </a:t>
            </a:r>
            <a:r>
              <a:rPr lang="en-US" b="1" dirty="0" smtClean="0">
                <a:solidFill>
                  <a:srgbClr val="FFFF00"/>
                </a:solidFill>
                <a:effectLst>
                  <a:outerShdw blurRad="50800" dist="50800" dir="5400000" algn="ctr" rotWithShape="0">
                    <a:srgbClr val="000000">
                      <a:alpha val="43137"/>
                    </a:srgbClr>
                  </a:outerShdw>
                </a:effectLst>
              </a:rPr>
              <a:t>“for” </a:t>
            </a:r>
            <a:r>
              <a:rPr lang="en-US" dirty="0" smtClean="0">
                <a:solidFill>
                  <a:schemeClr val="bg1"/>
                </a:solidFill>
                <a:effectLst>
                  <a:outerShdw blurRad="50800" dist="50800" dir="5400000" algn="ctr" rotWithShape="0">
                    <a:srgbClr val="000000">
                      <a:alpha val="43137"/>
                    </a:srgbClr>
                  </a:outerShdw>
                </a:effectLst>
              </a:rPr>
              <a:t>the environment , flora, fauna &amp; communities</a:t>
            </a:r>
            <a:endParaRPr lang="en-MY" dirty="0">
              <a:solidFill>
                <a:schemeClr val="bg1"/>
              </a:solidFill>
              <a:effectLst>
                <a:outerShdw blurRad="50800" dist="50800" dir="5400000" algn="ctr" rotWithShape="0">
                  <a:srgbClr val="000000">
                    <a:alpha val="43137"/>
                  </a:srgbClr>
                </a:outerShdw>
              </a:effectLst>
            </a:endParaRPr>
          </a:p>
        </p:txBody>
      </p:sp>
      <p:sp>
        <p:nvSpPr>
          <p:cNvPr id="24" name="TextBox 23"/>
          <p:cNvSpPr txBox="1"/>
          <p:nvPr/>
        </p:nvSpPr>
        <p:spPr>
          <a:xfrm>
            <a:off x="857224" y="4929198"/>
            <a:ext cx="2357454" cy="923330"/>
          </a:xfrm>
          <a:prstGeom prst="rect">
            <a:avLst/>
          </a:prstGeom>
          <a:gradFill flip="none" rotWithShape="1">
            <a:gsLst>
              <a:gs pos="50000">
                <a:schemeClr val="accent1">
                  <a:alpha val="51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Tourism </a:t>
            </a:r>
            <a:r>
              <a:rPr lang="en-US" b="1" dirty="0" smtClean="0">
                <a:solidFill>
                  <a:srgbClr val="FFFF00"/>
                </a:solidFill>
                <a:effectLst>
                  <a:outerShdw blurRad="38100" dist="38100" dir="2700000" algn="tl">
                    <a:srgbClr val="000000">
                      <a:alpha val="43137"/>
                    </a:srgbClr>
                  </a:outerShdw>
                </a:effectLst>
              </a:rPr>
              <a:t>“in” </a:t>
            </a:r>
            <a:r>
              <a:rPr lang="en-US" dirty="0" smtClean="0">
                <a:solidFill>
                  <a:schemeClr val="bg1"/>
                </a:solidFill>
                <a:effectLst>
                  <a:outerShdw blurRad="38100" dist="38100" dir="2700000" algn="tl">
                    <a:srgbClr val="000000">
                      <a:alpha val="43137"/>
                    </a:srgbClr>
                  </a:outerShdw>
                </a:effectLst>
              </a:rPr>
              <a:t>the environment</a:t>
            </a:r>
          </a:p>
          <a:p>
            <a:pPr algn="ctr"/>
            <a:endParaRPr lang="en-MY" dirty="0">
              <a:solidFill>
                <a:schemeClr val="bg1"/>
              </a:solidFill>
            </a:endParaRPr>
          </a:p>
        </p:txBody>
      </p:sp>
      <p:sp>
        <p:nvSpPr>
          <p:cNvPr id="26" name="Title 1"/>
          <p:cNvSpPr txBox="1">
            <a:spLocks/>
          </p:cNvSpPr>
          <p:nvPr/>
        </p:nvSpPr>
        <p:spPr>
          <a:xfrm>
            <a:off x="3428992" y="1142984"/>
            <a:ext cx="2743200" cy="1162050"/>
          </a:xfrm>
          <a:prstGeom prst="rect">
            <a:avLst/>
          </a:prstGeom>
          <a:solidFill>
            <a:schemeClr val="accent1"/>
          </a:solidFill>
        </p:spPr>
        <p:txBody>
          <a:bodyPr vert="horz" lIns="0" rIns="0" bIns="0" anchor="ct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600" dirty="0" smtClean="0">
                <a:solidFill>
                  <a:schemeClr val="bg1"/>
                </a:solidFill>
                <a:effectLst>
                  <a:outerShdw blurRad="38100" dist="38100" dir="2700000" algn="tl">
                    <a:srgbClr val="000000">
                      <a:alpha val="43137"/>
                    </a:srgbClr>
                  </a:outerShdw>
                </a:effectLst>
                <a:latin typeface="+mj-lt"/>
                <a:ea typeface="+mj-ea"/>
                <a:cs typeface="+mj-cs"/>
              </a:rPr>
              <a:t>Nature Tourism/ Wildlife</a:t>
            </a:r>
            <a:r>
              <a:rPr kumimoji="0" lang="en-US" sz="2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Tourism</a:t>
            </a:r>
            <a:endParaRPr kumimoji="0" lang="en-MY" sz="2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7" name="Title 1"/>
          <p:cNvSpPr txBox="1">
            <a:spLocks/>
          </p:cNvSpPr>
          <p:nvPr/>
        </p:nvSpPr>
        <p:spPr>
          <a:xfrm>
            <a:off x="6143636" y="1142984"/>
            <a:ext cx="2743200" cy="1162050"/>
          </a:xfrm>
          <a:prstGeom prst="rect">
            <a:avLst/>
          </a:prstGeom>
          <a:solidFill>
            <a:schemeClr val="accent5"/>
          </a:solidFill>
        </p:spPr>
        <p:txBody>
          <a:bodyPr vert="horz" lIns="0" rIns="0" bIns="0" anchor="ct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600" dirty="0" err="1" smtClean="0">
                <a:solidFill>
                  <a:schemeClr val="bg1"/>
                </a:solidFill>
                <a:effectLst>
                  <a:outerShdw blurRad="38100" dist="38100" dir="2700000" algn="tl">
                    <a:srgbClr val="000000">
                      <a:alpha val="43137"/>
                    </a:srgbClr>
                  </a:outerShdw>
                </a:effectLst>
                <a:latin typeface="+mj-lt"/>
                <a:ea typeface="+mj-ea"/>
                <a:cs typeface="+mj-cs"/>
              </a:rPr>
              <a:t>Ecot</a:t>
            </a:r>
            <a:r>
              <a:rPr kumimoji="0" lang="en-US" sz="26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ourism</a:t>
            </a:r>
            <a:endParaRPr kumimoji="0" lang="en-MY" sz="2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8" name="Title 1"/>
          <p:cNvSpPr txBox="1">
            <a:spLocks/>
          </p:cNvSpPr>
          <p:nvPr/>
        </p:nvSpPr>
        <p:spPr>
          <a:xfrm>
            <a:off x="714348" y="1142984"/>
            <a:ext cx="2743200" cy="1143008"/>
          </a:xfrm>
          <a:prstGeom prst="rect">
            <a:avLst/>
          </a:prstGeom>
          <a:solidFill>
            <a:srgbClr val="FF0000"/>
          </a:solidFill>
        </p:spPr>
        <p:txBody>
          <a:bodyPr anchor="ctr" anchorCtr="1"/>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Adventure Tourism</a:t>
            </a:r>
            <a:endParaRPr kumimoji="0" lang="en-MY"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15" name="Picture 14" descr="Logo-300dpi_mea_bluegreenl.gif"/>
          <p:cNvPicPr>
            <a:picLocks noChangeAspect="1"/>
          </p:cNvPicPr>
          <p:nvPr/>
        </p:nvPicPr>
        <p:blipFill>
          <a:blip r:embed="rId7"/>
          <a:stretch>
            <a:fillRect/>
          </a:stretch>
        </p:blipFill>
        <p:spPr>
          <a:xfrm>
            <a:off x="214282" y="6179339"/>
            <a:ext cx="1357322" cy="6786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100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10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22">
                                            <p:txEl>
                                              <p:pRg st="0" end="0"/>
                                            </p:txEl>
                                          </p:spTgt>
                                        </p:tgtEl>
                                        <p:attrNameLst>
                                          <p:attrName>style.visibility</p:attrName>
                                        </p:attrNameLst>
                                      </p:cBhvr>
                                      <p:to>
                                        <p:strVal val="visible"/>
                                      </p:to>
                                    </p:set>
                                    <p:anim calcmode="lin" valueType="num">
                                      <p:cBhvr additive="base">
                                        <p:cTn id="2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10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00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1000"/>
                                  </p:stCondLst>
                                  <p:childTnLst>
                                    <p:set>
                                      <p:cBhvr>
                                        <p:cTn id="40" dur="1" fill="hold">
                                          <p:stCondLst>
                                            <p:cond delay="0"/>
                                          </p:stCondLst>
                                        </p:cTn>
                                        <p:tgtEl>
                                          <p:spTgt spid="23">
                                            <p:txEl>
                                              <p:pRg st="0" end="0"/>
                                            </p:txEl>
                                          </p:spTgt>
                                        </p:tgtEl>
                                        <p:attrNameLst>
                                          <p:attrName>style.visibility</p:attrName>
                                        </p:attrNameLst>
                                      </p:cBhvr>
                                      <p:to>
                                        <p:strVal val="visible"/>
                                      </p:to>
                                    </p:set>
                                    <p:anim calcmode="lin" valueType="num">
                                      <p:cBhvr additive="base">
                                        <p:cTn id="4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34817" name="Rectangle 1"/>
          <p:cNvSpPr>
            <a:spLocks noChangeArrowheads="1"/>
          </p:cNvSpPr>
          <p:nvPr/>
        </p:nvSpPr>
        <p:spPr bwMode="auto">
          <a:xfrm>
            <a:off x="2643174" y="1142984"/>
            <a:ext cx="5429256" cy="3785652"/>
          </a:xfrm>
          <a:prstGeom prst="rect">
            <a:avLst/>
          </a:prstGeom>
          <a:solidFill>
            <a:schemeClr val="tx1">
              <a:alpha val="2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MY" sz="2400" dirty="0" smtClean="0">
                <a:solidFill>
                  <a:schemeClr val="bg1"/>
                </a:solidFill>
                <a:latin typeface="Arial" pitchFamily="34" charset="0"/>
                <a:cs typeface="Arial" pitchFamily="34" charset="0"/>
              </a:rPr>
              <a:t>The World Conservation Union describes ecotourism as “</a:t>
            </a:r>
            <a:r>
              <a:rPr lang="en-MY" sz="2400" dirty="0" smtClean="0">
                <a:solidFill>
                  <a:srgbClr val="FFFF00"/>
                </a:solidFill>
                <a:latin typeface="Arial" pitchFamily="34" charset="0"/>
                <a:cs typeface="Arial" pitchFamily="34" charset="0"/>
              </a:rPr>
              <a:t>environmentally responsible travel</a:t>
            </a:r>
            <a:r>
              <a:rPr lang="en-MY" sz="2400" dirty="0" smtClean="0">
                <a:solidFill>
                  <a:schemeClr val="bg1"/>
                </a:solidFill>
                <a:latin typeface="Arial" pitchFamily="34" charset="0"/>
                <a:cs typeface="Arial" pitchFamily="34" charset="0"/>
              </a:rPr>
              <a:t> and visitation to </a:t>
            </a:r>
            <a:r>
              <a:rPr lang="en-MY" sz="2400" dirty="0" smtClean="0">
                <a:solidFill>
                  <a:srgbClr val="FFFF00"/>
                </a:solidFill>
                <a:latin typeface="Arial" pitchFamily="34" charset="0"/>
                <a:cs typeface="Arial" pitchFamily="34" charset="0"/>
              </a:rPr>
              <a:t>natural areas</a:t>
            </a:r>
            <a:r>
              <a:rPr lang="en-MY" sz="2400" dirty="0" smtClean="0">
                <a:solidFill>
                  <a:schemeClr val="bg1"/>
                </a:solidFill>
                <a:latin typeface="Arial" pitchFamily="34" charset="0"/>
                <a:cs typeface="Arial" pitchFamily="34" charset="0"/>
              </a:rPr>
              <a:t>, in order to enjoy and </a:t>
            </a:r>
            <a:r>
              <a:rPr lang="en-MY" sz="2400" dirty="0" smtClean="0">
                <a:solidFill>
                  <a:srgbClr val="FFFF00"/>
                </a:solidFill>
                <a:latin typeface="Arial" pitchFamily="34" charset="0"/>
                <a:cs typeface="Arial" pitchFamily="34" charset="0"/>
              </a:rPr>
              <a:t>appreciate nature </a:t>
            </a:r>
            <a:r>
              <a:rPr lang="en-MY" sz="2400" dirty="0" smtClean="0">
                <a:solidFill>
                  <a:schemeClr val="bg1"/>
                </a:solidFill>
                <a:latin typeface="Arial" pitchFamily="34" charset="0"/>
                <a:cs typeface="Arial" pitchFamily="34" charset="0"/>
              </a:rPr>
              <a:t>and for any accompanying </a:t>
            </a:r>
            <a:r>
              <a:rPr lang="en-MY" sz="2400" dirty="0" smtClean="0">
                <a:solidFill>
                  <a:srgbClr val="FFFF00"/>
                </a:solidFill>
                <a:latin typeface="Arial" pitchFamily="34" charset="0"/>
                <a:cs typeface="Arial" pitchFamily="34" charset="0"/>
              </a:rPr>
              <a:t>cultural features </a:t>
            </a:r>
            <a:r>
              <a:rPr lang="en-MY" sz="2400" dirty="0" smtClean="0">
                <a:solidFill>
                  <a:schemeClr val="bg1"/>
                </a:solidFill>
                <a:latin typeface="Arial" pitchFamily="34" charset="0"/>
                <a:cs typeface="Arial" pitchFamily="34" charset="0"/>
              </a:rPr>
              <a:t>that promote </a:t>
            </a:r>
            <a:r>
              <a:rPr lang="en-MY" sz="2400" dirty="0" smtClean="0">
                <a:solidFill>
                  <a:srgbClr val="FFFF00"/>
                </a:solidFill>
                <a:latin typeface="Arial" pitchFamily="34" charset="0"/>
                <a:cs typeface="Arial" pitchFamily="34" charset="0"/>
              </a:rPr>
              <a:t>conservation</a:t>
            </a:r>
            <a:r>
              <a:rPr lang="en-MY" sz="2400" dirty="0" smtClean="0">
                <a:solidFill>
                  <a:schemeClr val="bg1"/>
                </a:solidFill>
                <a:latin typeface="Arial" pitchFamily="34" charset="0"/>
                <a:cs typeface="Arial" pitchFamily="34" charset="0"/>
              </a:rPr>
              <a:t>, have a </a:t>
            </a:r>
            <a:r>
              <a:rPr lang="en-MY" sz="2400" dirty="0" smtClean="0">
                <a:solidFill>
                  <a:srgbClr val="FFFF00"/>
                </a:solidFill>
                <a:latin typeface="Arial" pitchFamily="34" charset="0"/>
                <a:cs typeface="Arial" pitchFamily="34" charset="0"/>
              </a:rPr>
              <a:t>low visitor impact </a:t>
            </a:r>
            <a:r>
              <a:rPr lang="en-MY" sz="2400" dirty="0" smtClean="0">
                <a:solidFill>
                  <a:schemeClr val="bg1"/>
                </a:solidFill>
                <a:latin typeface="Arial" pitchFamily="34" charset="0"/>
                <a:cs typeface="Arial" pitchFamily="34" charset="0"/>
              </a:rPr>
              <a:t>and provide for beneficially active </a:t>
            </a:r>
            <a:r>
              <a:rPr lang="en-MY" sz="2400" dirty="0" smtClean="0">
                <a:solidFill>
                  <a:srgbClr val="FFFF00"/>
                </a:solidFill>
                <a:latin typeface="Arial" pitchFamily="34" charset="0"/>
                <a:cs typeface="Arial" pitchFamily="34" charset="0"/>
              </a:rPr>
              <a:t>socio-economic involvement of local people</a:t>
            </a:r>
            <a:r>
              <a:rPr lang="en-MY" sz="2400" dirty="0" smtClean="0">
                <a:solidFill>
                  <a:schemeClr val="bg1"/>
                </a:solidFill>
                <a:latin typeface="Arial" pitchFamily="34" charset="0"/>
                <a:cs typeface="Arial" pitchFamily="34" charset="0"/>
              </a:rPr>
              <a:t>”.</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8" name="TextBox 7"/>
          <p:cNvSpPr txBox="1"/>
          <p:nvPr/>
        </p:nvSpPr>
        <p:spPr>
          <a:xfrm>
            <a:off x="1500166" y="357166"/>
            <a:ext cx="6929486"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Definition of ecotourism</a:t>
            </a:r>
            <a:endParaRPr lang="en-MY" sz="4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7" name="Picture 6" descr="Logo-300dpi_mea_bluegreenl.gif"/>
          <p:cNvPicPr>
            <a:picLocks noChangeAspect="1"/>
          </p:cNvPicPr>
          <p:nvPr/>
        </p:nvPicPr>
        <p:blipFill>
          <a:blip r:embed="rId4"/>
          <a:stretch>
            <a:fillRect/>
          </a:stretch>
        </p:blipFill>
        <p:spPr>
          <a:xfrm>
            <a:off x="214282" y="6179339"/>
            <a:ext cx="1357322" cy="678661"/>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34818" name="Rectangle 2"/>
          <p:cNvSpPr>
            <a:spLocks noChangeArrowheads="1"/>
          </p:cNvSpPr>
          <p:nvPr/>
        </p:nvSpPr>
        <p:spPr bwMode="auto">
          <a:xfrm>
            <a:off x="285720" y="4143380"/>
            <a:ext cx="6286544" cy="1938992"/>
          </a:xfrm>
          <a:prstGeom prst="rect">
            <a:avLst/>
          </a:prstGeom>
          <a:solidFill>
            <a:schemeClr val="tx1">
              <a:alpha val="2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The power of ecotourism:</a:t>
            </a:r>
            <a:endParaRPr kumimoji="0" lang="en-US" sz="24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“The </a:t>
            </a:r>
            <a:r>
              <a:rPr lang="en-US" sz="2400" dirty="0" smtClean="0">
                <a:solidFill>
                  <a:schemeClr val="bg1"/>
                </a:solidFill>
                <a:latin typeface="Arial" pitchFamily="34" charset="0"/>
                <a:ea typeface="Calibri" pitchFamily="34" charset="0"/>
                <a:cs typeface="Arial" pitchFamily="34" charset="0"/>
              </a:rPr>
              <a:t>ability and capacity</a:t>
            </a:r>
            <a:r>
              <a:rPr kumimoji="0" lang="en-U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to conserve life and nature in </a:t>
            </a:r>
            <a:r>
              <a:rPr lang="en-US" sz="2400" dirty="0" smtClean="0">
                <a:solidFill>
                  <a:schemeClr val="bg1"/>
                </a:solidFill>
                <a:latin typeface="Arial" pitchFamily="34" charset="0"/>
                <a:ea typeface="Calibri" pitchFamily="34" charset="0"/>
                <a:cs typeface="Arial" pitchFamily="34" charset="0"/>
              </a:rPr>
              <a:t>relatively undisturbed </a:t>
            </a:r>
            <a:r>
              <a:rPr kumimoji="0" lang="en-U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natural areas while enriching the lives of rural communities through responsible and sustainable tourism”</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8" name="TextBox 7"/>
          <p:cNvSpPr txBox="1"/>
          <p:nvPr/>
        </p:nvSpPr>
        <p:spPr>
          <a:xfrm>
            <a:off x="500034" y="285728"/>
            <a:ext cx="8001056"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power of ecotourism</a:t>
            </a:r>
            <a:endParaRPr lang="en-MY" sz="4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7" name="Picture 22" descr="Picture5"/>
          <p:cNvPicPr>
            <a:picLocks noChangeAspect="1" noChangeArrowheads="1"/>
          </p:cNvPicPr>
          <p:nvPr/>
        </p:nvPicPr>
        <p:blipFill>
          <a:blip r:embed="rId4"/>
          <a:srcRect/>
          <a:stretch>
            <a:fillRect/>
          </a:stretch>
        </p:blipFill>
        <p:spPr bwMode="auto">
          <a:xfrm>
            <a:off x="3000364" y="1000108"/>
            <a:ext cx="4419600" cy="3290888"/>
          </a:xfrm>
          <a:prstGeom prst="rect">
            <a:avLst/>
          </a:prstGeom>
          <a:noFill/>
          <a:ln w="9525">
            <a:noFill/>
            <a:miter lim="800000"/>
            <a:headEnd/>
            <a:tailEnd/>
          </a:ln>
        </p:spPr>
      </p:pic>
      <p:pic>
        <p:nvPicPr>
          <p:cNvPr id="11" name="Picture 10" descr="Logo-300dpi_mea_bluegreenl.gif"/>
          <p:cNvPicPr>
            <a:picLocks noChangeAspect="1"/>
          </p:cNvPicPr>
          <p:nvPr/>
        </p:nvPicPr>
        <p:blipFill>
          <a:blip r:embed="rId5"/>
          <a:stretch>
            <a:fillRect/>
          </a:stretch>
        </p:blipFill>
        <p:spPr>
          <a:xfrm>
            <a:off x="214282" y="6179339"/>
            <a:ext cx="1357322" cy="678661"/>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anim calcmode="lin" valueType="num">
                                      <p:cBhvr additive="base">
                                        <p:cTn id="11" dur="5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857224" y="500042"/>
            <a:ext cx="7643866" cy="1200329"/>
          </a:xfrm>
          <a:prstGeom prst="rect">
            <a:avLst/>
          </a:prstGeom>
          <a:noFill/>
        </p:spPr>
        <p:txBody>
          <a:bodyPr wrap="square" rtlCol="0">
            <a:spAutoFit/>
          </a:bodyPr>
          <a:lstStyle/>
          <a:p>
            <a:r>
              <a:rPr lang="en-MY"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Obligations of Eco-Operators </a:t>
            </a:r>
          </a:p>
          <a:p>
            <a:pPr algn="ct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1357290" y="1714488"/>
            <a:ext cx="4500594" cy="2862322"/>
          </a:xfrm>
          <a:prstGeom prst="rect">
            <a:avLst/>
          </a:prstGeom>
          <a:solidFill>
            <a:schemeClr val="accent1">
              <a:alpha val="75000"/>
            </a:schemeClr>
          </a:solidFill>
        </p:spPr>
        <p:txBody>
          <a:bodyPr wrap="square" rtlCol="0">
            <a:spAutoFit/>
          </a:bodyPr>
          <a:lstStyle/>
          <a:p>
            <a:r>
              <a:rPr lang="en-US" sz="6000" b="1" dirty="0" smtClean="0">
                <a:solidFill>
                  <a:srgbClr val="FFFF00"/>
                </a:solidFill>
              </a:rPr>
              <a:t>E</a:t>
            </a:r>
            <a:r>
              <a:rPr lang="en-US" sz="4400" dirty="0" smtClean="0">
                <a:solidFill>
                  <a:schemeClr val="bg1"/>
                </a:solidFill>
              </a:rPr>
              <a:t>NGAGING</a:t>
            </a:r>
          </a:p>
          <a:p>
            <a:r>
              <a:rPr lang="en-US" sz="6000" b="1" dirty="0" smtClean="0">
                <a:solidFill>
                  <a:srgbClr val="FFFF00"/>
                </a:solidFill>
              </a:rPr>
              <a:t>C</a:t>
            </a:r>
            <a:r>
              <a:rPr lang="en-US" sz="4400" dirty="0" smtClean="0">
                <a:solidFill>
                  <a:schemeClr val="bg1"/>
                </a:solidFill>
              </a:rPr>
              <a:t>OMMUNITY</a:t>
            </a:r>
          </a:p>
          <a:p>
            <a:r>
              <a:rPr lang="en-US" sz="6000" b="1" dirty="0" smtClean="0">
                <a:solidFill>
                  <a:srgbClr val="FFFF00"/>
                </a:solidFill>
              </a:rPr>
              <a:t>O</a:t>
            </a:r>
            <a:r>
              <a:rPr lang="en-US" sz="4400" dirty="0" smtClean="0">
                <a:solidFill>
                  <a:schemeClr val="bg1"/>
                </a:solidFill>
              </a:rPr>
              <a:t>BLIGATIONS</a:t>
            </a:r>
            <a:endParaRPr lang="en-MY" sz="4400" dirty="0">
              <a:solidFill>
                <a:schemeClr val="bg1"/>
              </a:solidFill>
            </a:endParaRPr>
          </a:p>
        </p:txBody>
      </p:sp>
      <p:pic>
        <p:nvPicPr>
          <p:cNvPr id="2050" name="Picture 2"/>
          <p:cNvPicPr>
            <a:picLocks noChangeAspect="1" noChangeArrowheads="1"/>
          </p:cNvPicPr>
          <p:nvPr/>
        </p:nvPicPr>
        <p:blipFill>
          <a:blip r:embed="rId3"/>
          <a:srcRect/>
          <a:stretch>
            <a:fillRect/>
          </a:stretch>
        </p:blipFill>
        <p:spPr bwMode="auto">
          <a:xfrm>
            <a:off x="6143636" y="2143116"/>
            <a:ext cx="2714752" cy="2038152"/>
          </a:xfrm>
          <a:prstGeom prst="rect">
            <a:avLst/>
          </a:prstGeom>
          <a:noFill/>
          <a:ln w="9525">
            <a:solidFill>
              <a:schemeClr val="bg1"/>
            </a:solidFill>
            <a:miter lim="800000"/>
            <a:headEnd/>
            <a:tailEnd/>
          </a:ln>
          <a:effectLst/>
        </p:spPr>
      </p:pic>
      <p:pic>
        <p:nvPicPr>
          <p:cNvPr id="9" name="Picture 8" descr="Untitled-2.gif"/>
          <p:cNvPicPr>
            <a:picLocks noChangeAspect="1"/>
          </p:cNvPicPr>
          <p:nvPr/>
        </p:nvPicPr>
        <p:blipFill>
          <a:blip r:embed="rId4"/>
          <a:stretch>
            <a:fillRect/>
          </a:stretch>
        </p:blipFill>
        <p:spPr>
          <a:xfrm>
            <a:off x="6429388" y="4950707"/>
            <a:ext cx="2928926" cy="1907293"/>
          </a:xfrm>
          <a:prstGeom prst="rect">
            <a:avLst/>
          </a:prstGeom>
        </p:spPr>
      </p:pic>
      <p:sp>
        <p:nvSpPr>
          <p:cNvPr id="11" name="Rectangle 10"/>
          <p:cNvSpPr/>
          <p:nvPr/>
        </p:nvSpPr>
        <p:spPr>
          <a:xfrm>
            <a:off x="1214414" y="4786322"/>
            <a:ext cx="5429288" cy="584775"/>
          </a:xfrm>
          <a:prstGeom prst="rect">
            <a:avLst/>
          </a:prstGeom>
        </p:spPr>
        <p:txBody>
          <a:bodyPr wrap="square">
            <a:spAutoFit/>
          </a:bodyPr>
          <a:lstStyle/>
          <a:p>
            <a:r>
              <a:rPr lang="en-US" sz="3200" dirty="0" smtClean="0">
                <a:solidFill>
                  <a:schemeClr val="bg1"/>
                </a:solidFill>
                <a:effectLst>
                  <a:outerShdw blurRad="38100" dist="38100" dir="2700000" algn="tl">
                    <a:srgbClr val="000000">
                      <a:alpha val="43137"/>
                    </a:srgbClr>
                  </a:outerShdw>
                </a:effectLst>
              </a:rPr>
              <a:t>Sustainable Development</a:t>
            </a:r>
            <a:endParaRPr lang="en-MY" sz="3200" dirty="0">
              <a:effectLst>
                <a:outerShdw blurRad="38100" dist="38100" dir="2700000" algn="tl">
                  <a:srgbClr val="000000">
                    <a:alpha val="43137"/>
                  </a:srgbClr>
                </a:outerShdw>
              </a:effectLst>
            </a:endParaRPr>
          </a:p>
        </p:txBody>
      </p:sp>
      <p:pic>
        <p:nvPicPr>
          <p:cNvPr id="12" name="Picture 11" descr="Logo-300dpi_mea_bluegreenl.gif"/>
          <p:cNvPicPr>
            <a:picLocks noChangeAspect="1"/>
          </p:cNvPicPr>
          <p:nvPr/>
        </p:nvPicPr>
        <p:blipFill>
          <a:blip r:embed="rId5"/>
          <a:stretch>
            <a:fillRect/>
          </a:stretch>
        </p:blipFill>
        <p:spPr>
          <a:xfrm>
            <a:off x="214282" y="6179339"/>
            <a:ext cx="1357322" cy="6786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455" fill="hold">
                                          <p:stCondLst>
                                            <p:cond delay="0"/>
                                          </p:stCondLst>
                                        </p:cTn>
                                        <p:tgtEl>
                                          <p:spTgt spid="7">
                                            <p:txEl>
                                              <p:pRg st="0" end="0"/>
                                            </p:txEl>
                                          </p:spTgt>
                                        </p:tgtEl>
                                        <p:attrNameLst>
                                          <p:attrName>style.rotation</p:attrName>
                                        </p:attrNameLst>
                                      </p:cBhvr>
                                      <p:to>
                                        <p:strVal val="-45.0"/>
                                      </p:to>
                                    </p:set>
                                    <p:anim calcmode="lin" valueType="num">
                                      <p:cBhvr>
                                        <p:cTn id="8"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7">
                                            <p:txEl>
                                              <p:pRg st="1" end="1"/>
                                            </p:txEl>
                                          </p:spTgt>
                                        </p:tgtEl>
                                        <p:attrNameLst>
                                          <p:attrName>style.visibility</p:attrName>
                                        </p:attrNameLst>
                                      </p:cBhvr>
                                      <p:to>
                                        <p:strVal val="visible"/>
                                      </p:to>
                                    </p:set>
                                    <p:set>
                                      <p:cBhvr>
                                        <p:cTn id="14" dur="455" fill="hold">
                                          <p:stCondLst>
                                            <p:cond delay="0"/>
                                          </p:stCondLst>
                                        </p:cTn>
                                        <p:tgtEl>
                                          <p:spTgt spid="7">
                                            <p:txEl>
                                              <p:pRg st="1" end="1"/>
                                            </p:txEl>
                                          </p:spTgt>
                                        </p:tgtEl>
                                        <p:attrNameLst>
                                          <p:attrName>style.rotation</p:attrName>
                                        </p:attrNameLst>
                                      </p:cBhvr>
                                      <p:to>
                                        <p:strVal val="-45.0"/>
                                      </p:to>
                                    </p:set>
                                    <p:anim calcmode="lin" valueType="num">
                                      <p:cBhvr>
                                        <p:cTn id="15" dur="455" fill="hold">
                                          <p:stCondLst>
                                            <p:cond delay="455"/>
                                          </p:stCondLst>
                                        </p:cTn>
                                        <p:tgtEl>
                                          <p:spTgt spid="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7">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7">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7">
                                            <p:txEl>
                                              <p:pRg st="2" end="2"/>
                                            </p:txEl>
                                          </p:spTgt>
                                        </p:tgtEl>
                                        <p:attrNameLst>
                                          <p:attrName>style.visibility</p:attrName>
                                        </p:attrNameLst>
                                      </p:cBhvr>
                                      <p:to>
                                        <p:strVal val="visible"/>
                                      </p:to>
                                    </p:set>
                                    <p:set>
                                      <p:cBhvr>
                                        <p:cTn id="21" dur="455" fill="hold">
                                          <p:stCondLst>
                                            <p:cond delay="0"/>
                                          </p:stCondLst>
                                        </p:cTn>
                                        <p:tgtEl>
                                          <p:spTgt spid="7">
                                            <p:txEl>
                                              <p:pRg st="2" end="2"/>
                                            </p:txEl>
                                          </p:spTgt>
                                        </p:tgtEl>
                                        <p:attrNameLst>
                                          <p:attrName>style.rotation</p:attrName>
                                        </p:attrNameLst>
                                      </p:cBhvr>
                                      <p:to>
                                        <p:strVal val="-45.0"/>
                                      </p:to>
                                    </p:set>
                                    <p:anim calcmode="lin" valueType="num">
                                      <p:cBhvr>
                                        <p:cTn id="22" dur="455" fill="hold">
                                          <p:stCondLst>
                                            <p:cond delay="455"/>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6" fill="hold">
                            <p:stCondLst>
                              <p:cond delay="6000"/>
                            </p:stCondLst>
                            <p:childTnLst>
                              <p:par>
                                <p:cTn id="27" presetID="2" presetClass="entr" presetSubtype="2"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1+#ppt_w/2"/>
                                          </p:val>
                                        </p:tav>
                                        <p:tav tm="100000">
                                          <p:val>
                                            <p:strVal val="#ppt_x"/>
                                          </p:val>
                                        </p:tav>
                                      </p:tavLst>
                                    </p:anim>
                                    <p:anim calcmode="lin" valueType="num">
                                      <p:cBhvr additive="base">
                                        <p:cTn id="30" dur="500" fill="hold"/>
                                        <p:tgtEl>
                                          <p:spTgt spid="205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00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500034" y="500042"/>
            <a:ext cx="7429584" cy="1200329"/>
          </a:xfrm>
          <a:prstGeom prst="rect">
            <a:avLst/>
          </a:prstGeom>
          <a:noFill/>
        </p:spPr>
        <p:txBody>
          <a:bodyPr wrap="square" rtlCol="0">
            <a:spAutoFit/>
          </a:bodyPr>
          <a:lstStyle/>
          <a:p>
            <a:pPr algn="ctr"/>
            <a:r>
              <a:rPr lang="en-MY"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Obligations of Eco-tourists </a:t>
            </a:r>
          </a:p>
          <a:p>
            <a:pPr algn="ct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1357290" y="1714488"/>
            <a:ext cx="4857784" cy="2862322"/>
          </a:xfrm>
          <a:prstGeom prst="rect">
            <a:avLst/>
          </a:prstGeom>
          <a:solidFill>
            <a:schemeClr val="accent1">
              <a:alpha val="75000"/>
            </a:schemeClr>
          </a:solidFill>
        </p:spPr>
        <p:txBody>
          <a:bodyPr wrap="square" rtlCol="0">
            <a:spAutoFit/>
          </a:bodyPr>
          <a:lstStyle/>
          <a:p>
            <a:r>
              <a:rPr lang="en-US" sz="6000" b="1" dirty="0" smtClean="0">
                <a:solidFill>
                  <a:srgbClr val="FFFF00"/>
                </a:solidFill>
              </a:rPr>
              <a:t>E</a:t>
            </a:r>
            <a:r>
              <a:rPr lang="en-US" sz="4400" dirty="0" smtClean="0">
                <a:solidFill>
                  <a:schemeClr val="bg1"/>
                </a:solidFill>
              </a:rPr>
              <a:t>COLOGICAL</a:t>
            </a:r>
          </a:p>
          <a:p>
            <a:r>
              <a:rPr lang="en-US" sz="6000" b="1" dirty="0" smtClean="0">
                <a:solidFill>
                  <a:srgbClr val="FFFF00"/>
                </a:solidFill>
              </a:rPr>
              <a:t>C</a:t>
            </a:r>
            <a:r>
              <a:rPr lang="en-US" sz="4400" dirty="0" smtClean="0">
                <a:solidFill>
                  <a:schemeClr val="bg1"/>
                </a:solidFill>
              </a:rPr>
              <a:t>ONSERVATION</a:t>
            </a:r>
          </a:p>
          <a:p>
            <a:r>
              <a:rPr lang="en-US" sz="6000" b="1" dirty="0" smtClean="0">
                <a:solidFill>
                  <a:srgbClr val="FFFF00"/>
                </a:solidFill>
              </a:rPr>
              <a:t>O</a:t>
            </a:r>
            <a:r>
              <a:rPr lang="en-US" sz="4400" dirty="0" smtClean="0">
                <a:solidFill>
                  <a:schemeClr val="bg1"/>
                </a:solidFill>
              </a:rPr>
              <a:t>BLIGATIONS</a:t>
            </a:r>
            <a:endParaRPr lang="en-MY" sz="4400" dirty="0">
              <a:solidFill>
                <a:schemeClr val="bg1"/>
              </a:solidFill>
            </a:endParaRPr>
          </a:p>
        </p:txBody>
      </p:sp>
      <p:sp>
        <p:nvSpPr>
          <p:cNvPr id="14" name="Rectangle 13"/>
          <p:cNvSpPr/>
          <p:nvPr/>
        </p:nvSpPr>
        <p:spPr>
          <a:xfrm>
            <a:off x="1428728" y="5857892"/>
            <a:ext cx="4214842" cy="646331"/>
          </a:xfrm>
          <a:prstGeom prst="rect">
            <a:avLst/>
          </a:prstGeom>
        </p:spPr>
        <p:txBody>
          <a:bodyPr wrap="square">
            <a:spAutoFit/>
          </a:bodyPr>
          <a:lstStyle/>
          <a:p>
            <a:r>
              <a:rPr lang="en-US" sz="3600" dirty="0" smtClean="0">
                <a:solidFill>
                  <a:schemeClr val="bg1"/>
                </a:solidFill>
                <a:effectLst>
                  <a:outerShdw blurRad="38100" dist="38100" dir="2700000" algn="tl">
                    <a:srgbClr val="000000">
                      <a:alpha val="43137"/>
                    </a:srgbClr>
                  </a:outerShdw>
                </a:effectLst>
              </a:rPr>
              <a:t>Responsible Travel</a:t>
            </a:r>
            <a:endParaRPr lang="en-MY" sz="3600" dirty="0">
              <a:effectLst>
                <a:outerShdw blurRad="38100" dist="38100" dir="2700000" algn="tl">
                  <a:srgbClr val="000000">
                    <a:alpha val="43137"/>
                  </a:srgbClr>
                </a:outerShdw>
              </a:effectLst>
            </a:endParaRPr>
          </a:p>
        </p:txBody>
      </p:sp>
      <p:pic>
        <p:nvPicPr>
          <p:cNvPr id="16" name="Picture 15" descr="u92523_scan0001476.jpg"/>
          <p:cNvPicPr>
            <a:picLocks noChangeAspect="1"/>
          </p:cNvPicPr>
          <p:nvPr/>
        </p:nvPicPr>
        <p:blipFill>
          <a:blip r:embed="rId3"/>
          <a:stretch>
            <a:fillRect/>
          </a:stretch>
        </p:blipFill>
        <p:spPr>
          <a:xfrm>
            <a:off x="1643042" y="4786322"/>
            <a:ext cx="4857784" cy="1157036"/>
          </a:xfrm>
          <a:prstGeom prst="rect">
            <a:avLst/>
          </a:prstGeom>
        </p:spPr>
      </p:pic>
      <p:pic>
        <p:nvPicPr>
          <p:cNvPr id="15" name="Picture 14" descr="Logo-300dpi_mea_bluegreenl.gif"/>
          <p:cNvPicPr>
            <a:picLocks noChangeAspect="1"/>
          </p:cNvPicPr>
          <p:nvPr/>
        </p:nvPicPr>
        <p:blipFill>
          <a:blip r:embed="rId4"/>
          <a:stretch>
            <a:fillRect/>
          </a:stretch>
        </p:blipFill>
        <p:spPr>
          <a:xfrm>
            <a:off x="214282" y="6179339"/>
            <a:ext cx="1357322" cy="678661"/>
          </a:xfrm>
          <a:prstGeom prst="rect">
            <a:avLst/>
          </a:prstGeom>
        </p:spPr>
      </p:pic>
      <p:pic>
        <p:nvPicPr>
          <p:cNvPr id="17" name="Picture 16" descr="camera_license.jpg"/>
          <p:cNvPicPr>
            <a:picLocks noChangeAspect="1"/>
          </p:cNvPicPr>
          <p:nvPr/>
        </p:nvPicPr>
        <p:blipFill>
          <a:blip r:embed="rId5"/>
          <a:stretch>
            <a:fillRect/>
          </a:stretch>
        </p:blipFill>
        <p:spPr>
          <a:xfrm>
            <a:off x="6500826" y="1285860"/>
            <a:ext cx="2381083" cy="3365488"/>
          </a:xfrm>
          <a:prstGeom prst="rect">
            <a:avLst/>
          </a:prstGeom>
        </p:spPr>
      </p:pic>
      <p:pic>
        <p:nvPicPr>
          <p:cNvPr id="9" name="Picture 8" descr="Untitled-2.gif"/>
          <p:cNvPicPr>
            <a:picLocks noChangeAspect="1"/>
          </p:cNvPicPr>
          <p:nvPr/>
        </p:nvPicPr>
        <p:blipFill>
          <a:blip r:embed="rId6"/>
          <a:stretch>
            <a:fillRect/>
          </a:stretch>
        </p:blipFill>
        <p:spPr>
          <a:xfrm>
            <a:off x="6429388" y="4950707"/>
            <a:ext cx="2928926" cy="19072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455" fill="hold">
                                          <p:stCondLst>
                                            <p:cond delay="0"/>
                                          </p:stCondLst>
                                        </p:cTn>
                                        <p:tgtEl>
                                          <p:spTgt spid="7">
                                            <p:txEl>
                                              <p:pRg st="0" end="0"/>
                                            </p:txEl>
                                          </p:spTgt>
                                        </p:tgtEl>
                                        <p:attrNameLst>
                                          <p:attrName>style.rotation</p:attrName>
                                        </p:attrNameLst>
                                      </p:cBhvr>
                                      <p:to>
                                        <p:strVal val="-45.0"/>
                                      </p:to>
                                    </p:set>
                                    <p:anim calcmode="lin" valueType="num">
                                      <p:cBhvr>
                                        <p:cTn id="8"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50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1" end="1"/>
                                            </p:txEl>
                                          </p:spTgt>
                                        </p:tgtEl>
                                        <p:attrNameLst>
                                          <p:attrName>style.visibility</p:attrName>
                                        </p:attrNameLst>
                                      </p:cBhvr>
                                      <p:to>
                                        <p:strVal val="visible"/>
                                      </p:to>
                                    </p:set>
                                    <p:set>
                                      <p:cBhvr>
                                        <p:cTn id="15" dur="455" fill="hold">
                                          <p:stCondLst>
                                            <p:cond delay="0"/>
                                          </p:stCondLst>
                                        </p:cTn>
                                        <p:tgtEl>
                                          <p:spTgt spid="7">
                                            <p:txEl>
                                              <p:pRg st="1" end="1"/>
                                            </p:txEl>
                                          </p:spTgt>
                                        </p:tgtEl>
                                        <p:attrNameLst>
                                          <p:attrName>style.rotation</p:attrName>
                                        </p:attrNameLst>
                                      </p:cBhvr>
                                      <p:to>
                                        <p:strVal val="-45.0"/>
                                      </p:to>
                                    </p:set>
                                    <p:anim calcmode="lin" valueType="num">
                                      <p:cBhvr>
                                        <p:cTn id="16" dur="455" fill="hold">
                                          <p:stCondLst>
                                            <p:cond delay="455"/>
                                          </p:stCondLst>
                                        </p:cTn>
                                        <p:tgtEl>
                                          <p:spTgt spid="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7">
                                            <p:txEl>
                                              <p:pRg st="1" end="1"/>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7">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1200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2" end="2"/>
                                            </p:txEl>
                                          </p:spTgt>
                                        </p:tgtEl>
                                        <p:attrNameLst>
                                          <p:attrName>style.visibility</p:attrName>
                                        </p:attrNameLst>
                                      </p:cBhvr>
                                      <p:to>
                                        <p:strVal val="visible"/>
                                      </p:to>
                                    </p:set>
                                    <p:set>
                                      <p:cBhvr>
                                        <p:cTn id="23" dur="455" fill="hold">
                                          <p:stCondLst>
                                            <p:cond delay="0"/>
                                          </p:stCondLst>
                                        </p:cTn>
                                        <p:tgtEl>
                                          <p:spTgt spid="7">
                                            <p:txEl>
                                              <p:pRg st="2" end="2"/>
                                            </p:txEl>
                                          </p:spTgt>
                                        </p:tgtEl>
                                        <p:attrNameLst>
                                          <p:attrName>style.rotation</p:attrName>
                                        </p:attrNameLst>
                                      </p:cBhvr>
                                      <p:to>
                                        <p:strVal val="-45.0"/>
                                      </p:to>
                                    </p:set>
                                    <p:anim calcmode="lin" valueType="num">
                                      <p:cBhvr>
                                        <p:cTn id="24" dur="455" fill="hold">
                                          <p:stCondLst>
                                            <p:cond delay="455"/>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18000"/>
                            </p:stCondLst>
                            <p:childTnLst>
                              <p:par>
                                <p:cTn id="29" presetID="2" presetClass="entr" presetSubtype="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18500"/>
                            </p:stCondLst>
                            <p:childTnLst>
                              <p:par>
                                <p:cTn id="34" presetID="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19000"/>
                            </p:stCondLst>
                            <p:childTnLst>
                              <p:par>
                                <p:cTn id="39" presetID="2" presetClass="entr" presetSubtype="8"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ing Jacks' by Maria Rivarola - a diver and schooling jackfish in Indonesia"/>
          <p:cNvPicPr/>
          <p:nvPr/>
        </p:nvPicPr>
        <p:blipFill>
          <a:blip r:embed="rId2">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0" y="500042"/>
            <a:ext cx="9144000" cy="1200329"/>
          </a:xfrm>
          <a:prstGeom prst="rect">
            <a:avLst/>
          </a:prstGeom>
          <a:noFill/>
        </p:spPr>
        <p:txBody>
          <a:bodyPr wrap="square" rtlCol="0">
            <a:spAutoFit/>
          </a:bodyPr>
          <a:lstStyle/>
          <a:p>
            <a:pPr algn="ctr"/>
            <a:r>
              <a:rPr lang="en-MY"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Core Principles of Ecotourism </a:t>
            </a:r>
          </a:p>
          <a:p>
            <a:pPr algn="ctr"/>
            <a:endParaRPr lang="en-MY"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1357290" y="1714488"/>
            <a:ext cx="4429156" cy="2862322"/>
          </a:xfrm>
          <a:prstGeom prst="rect">
            <a:avLst/>
          </a:prstGeom>
          <a:solidFill>
            <a:schemeClr val="accent1">
              <a:alpha val="75000"/>
            </a:schemeClr>
          </a:solidFill>
        </p:spPr>
        <p:txBody>
          <a:bodyPr wrap="square" rtlCol="0">
            <a:spAutoFit/>
          </a:bodyPr>
          <a:lstStyle/>
          <a:p>
            <a:r>
              <a:rPr lang="en-US" sz="6000" b="1" dirty="0" smtClean="0">
                <a:solidFill>
                  <a:srgbClr val="FFFF00"/>
                </a:solidFill>
              </a:rPr>
              <a:t>E</a:t>
            </a:r>
            <a:r>
              <a:rPr lang="en-US" sz="4400" dirty="0" smtClean="0">
                <a:solidFill>
                  <a:schemeClr val="bg1"/>
                </a:solidFill>
              </a:rPr>
              <a:t>COLOGICAL &amp;</a:t>
            </a:r>
          </a:p>
          <a:p>
            <a:r>
              <a:rPr lang="en-US" sz="6000" b="1" dirty="0" smtClean="0">
                <a:solidFill>
                  <a:srgbClr val="FFFF00"/>
                </a:solidFill>
              </a:rPr>
              <a:t>C</a:t>
            </a:r>
            <a:r>
              <a:rPr lang="en-US" sz="4400" dirty="0" smtClean="0">
                <a:solidFill>
                  <a:schemeClr val="bg1"/>
                </a:solidFill>
              </a:rPr>
              <a:t>OMMUNITY</a:t>
            </a:r>
          </a:p>
          <a:p>
            <a:r>
              <a:rPr lang="en-US" sz="6000" b="1" dirty="0" smtClean="0">
                <a:solidFill>
                  <a:srgbClr val="FFFF00"/>
                </a:solidFill>
              </a:rPr>
              <a:t>O</a:t>
            </a:r>
            <a:r>
              <a:rPr lang="en-US" sz="4400" dirty="0" smtClean="0">
                <a:solidFill>
                  <a:schemeClr val="bg1"/>
                </a:solidFill>
              </a:rPr>
              <a:t>BLIGATIONS</a:t>
            </a:r>
            <a:endParaRPr lang="en-MY" sz="4400" dirty="0">
              <a:solidFill>
                <a:schemeClr val="bg1"/>
              </a:solidFill>
            </a:endParaRPr>
          </a:p>
        </p:txBody>
      </p:sp>
      <p:sp>
        <p:nvSpPr>
          <p:cNvPr id="6" name="TextBox 5"/>
          <p:cNvSpPr txBox="1"/>
          <p:nvPr/>
        </p:nvSpPr>
        <p:spPr>
          <a:xfrm>
            <a:off x="1285852" y="4643446"/>
            <a:ext cx="5072098" cy="1015663"/>
          </a:xfrm>
          <a:prstGeom prst="rect">
            <a:avLst/>
          </a:prstGeom>
          <a:noFill/>
        </p:spPr>
        <p:txBody>
          <a:bodyPr wrap="square" rtlCol="0">
            <a:spAutoFit/>
          </a:bodyPr>
          <a:lstStyle/>
          <a:p>
            <a:r>
              <a:rPr lang="en-US" sz="6000" b="1" dirty="0" smtClean="0">
                <a:solidFill>
                  <a:srgbClr val="FFFF00"/>
                </a:solidFill>
              </a:rPr>
              <a:t>T O U R I S M</a:t>
            </a:r>
            <a:endParaRPr lang="en-MY" sz="6000" b="1" dirty="0">
              <a:solidFill>
                <a:srgbClr val="FFFF00"/>
              </a:solidFill>
            </a:endParaRPr>
          </a:p>
        </p:txBody>
      </p:sp>
      <p:pic>
        <p:nvPicPr>
          <p:cNvPr id="9" name="Picture 8" descr="Untitled-2.gif"/>
          <p:cNvPicPr>
            <a:picLocks noChangeAspect="1"/>
          </p:cNvPicPr>
          <p:nvPr/>
        </p:nvPicPr>
        <p:blipFill>
          <a:blip r:embed="rId3"/>
          <a:stretch>
            <a:fillRect/>
          </a:stretch>
        </p:blipFill>
        <p:spPr>
          <a:xfrm>
            <a:off x="6429388" y="4950707"/>
            <a:ext cx="2928926" cy="1907293"/>
          </a:xfrm>
          <a:prstGeom prst="rect">
            <a:avLst/>
          </a:prstGeom>
        </p:spPr>
      </p:pic>
      <p:sp>
        <p:nvSpPr>
          <p:cNvPr id="11" name="TextBox 10"/>
          <p:cNvSpPr txBox="1"/>
          <p:nvPr/>
        </p:nvSpPr>
        <p:spPr>
          <a:xfrm>
            <a:off x="928662" y="5715016"/>
            <a:ext cx="6286544" cy="646331"/>
          </a:xfrm>
          <a:prstGeom prst="rect">
            <a:avLst/>
          </a:prstGeom>
          <a:noFill/>
        </p:spPr>
        <p:txBody>
          <a:bodyPr wrap="square" rtlCol="0">
            <a:spAutoFit/>
          </a:bodyPr>
          <a:lstStyle/>
          <a:p>
            <a:pPr algn="ctr"/>
            <a:r>
              <a:rPr lang="en-US" sz="3600" dirty="0" smtClean="0">
                <a:solidFill>
                  <a:schemeClr val="bg1"/>
                </a:solidFill>
              </a:rPr>
              <a:t>Sustainable  &amp; Responsible </a:t>
            </a:r>
            <a:endParaRPr lang="en-MY" sz="3600" dirty="0">
              <a:solidFill>
                <a:schemeClr val="bg1"/>
              </a:solidFill>
            </a:endParaRPr>
          </a:p>
        </p:txBody>
      </p:sp>
      <p:pic>
        <p:nvPicPr>
          <p:cNvPr id="4098" name="Picture 2"/>
          <p:cNvPicPr>
            <a:picLocks noChangeAspect="1" noChangeArrowheads="1"/>
          </p:cNvPicPr>
          <p:nvPr/>
        </p:nvPicPr>
        <p:blipFill>
          <a:blip r:embed="rId4"/>
          <a:srcRect/>
          <a:stretch>
            <a:fillRect/>
          </a:stretch>
        </p:blipFill>
        <p:spPr bwMode="auto">
          <a:xfrm>
            <a:off x="5857852" y="2143116"/>
            <a:ext cx="3286148" cy="2425490"/>
          </a:xfrm>
          <a:prstGeom prst="rect">
            <a:avLst/>
          </a:prstGeom>
          <a:noFill/>
          <a:ln w="9525">
            <a:noFill/>
            <a:miter lim="800000"/>
            <a:headEnd/>
            <a:tailEnd/>
          </a:ln>
          <a:effectLst/>
        </p:spPr>
      </p:pic>
      <p:pic>
        <p:nvPicPr>
          <p:cNvPr id="12" name="Picture 11" descr="Logo-300dpi_mea_bluegreenl.gif"/>
          <p:cNvPicPr>
            <a:picLocks noChangeAspect="1"/>
          </p:cNvPicPr>
          <p:nvPr/>
        </p:nvPicPr>
        <p:blipFill>
          <a:blip r:embed="rId5"/>
          <a:stretch>
            <a:fillRect/>
          </a:stretch>
        </p:blipFill>
        <p:spPr>
          <a:xfrm>
            <a:off x="214282" y="6179339"/>
            <a:ext cx="1357322" cy="6786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455" fill="hold">
                                          <p:stCondLst>
                                            <p:cond delay="0"/>
                                          </p:stCondLst>
                                        </p:cTn>
                                        <p:tgtEl>
                                          <p:spTgt spid="7">
                                            <p:txEl>
                                              <p:pRg st="0" end="0"/>
                                            </p:txEl>
                                          </p:spTgt>
                                        </p:tgtEl>
                                        <p:attrNameLst>
                                          <p:attrName>style.rotation</p:attrName>
                                        </p:attrNameLst>
                                      </p:cBhvr>
                                      <p:to>
                                        <p:strVal val="-45.0"/>
                                      </p:to>
                                    </p:set>
                                    <p:anim calcmode="lin" valueType="num">
                                      <p:cBhvr>
                                        <p:cTn id="8"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00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1" end="1"/>
                                            </p:txEl>
                                          </p:spTgt>
                                        </p:tgtEl>
                                        <p:attrNameLst>
                                          <p:attrName>style.visibility</p:attrName>
                                        </p:attrNameLst>
                                      </p:cBhvr>
                                      <p:to>
                                        <p:strVal val="visible"/>
                                      </p:to>
                                    </p:set>
                                    <p:set>
                                      <p:cBhvr>
                                        <p:cTn id="15" dur="455" fill="hold">
                                          <p:stCondLst>
                                            <p:cond delay="0"/>
                                          </p:stCondLst>
                                        </p:cTn>
                                        <p:tgtEl>
                                          <p:spTgt spid="7">
                                            <p:txEl>
                                              <p:pRg st="1" end="1"/>
                                            </p:txEl>
                                          </p:spTgt>
                                        </p:tgtEl>
                                        <p:attrNameLst>
                                          <p:attrName>style.rotation</p:attrName>
                                        </p:attrNameLst>
                                      </p:cBhvr>
                                      <p:to>
                                        <p:strVal val="-45.0"/>
                                      </p:to>
                                    </p:set>
                                    <p:anim calcmode="lin" valueType="num">
                                      <p:cBhvr>
                                        <p:cTn id="16" dur="455" fill="hold">
                                          <p:stCondLst>
                                            <p:cond delay="455"/>
                                          </p:stCondLst>
                                        </p:cTn>
                                        <p:tgtEl>
                                          <p:spTgt spid="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7">
                                            <p:txEl>
                                              <p:pRg st="1" end="1"/>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7">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1100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2" end="2"/>
                                            </p:txEl>
                                          </p:spTgt>
                                        </p:tgtEl>
                                        <p:attrNameLst>
                                          <p:attrName>style.visibility</p:attrName>
                                        </p:attrNameLst>
                                      </p:cBhvr>
                                      <p:to>
                                        <p:strVal val="visible"/>
                                      </p:to>
                                    </p:set>
                                    <p:set>
                                      <p:cBhvr>
                                        <p:cTn id="23" dur="455" fill="hold">
                                          <p:stCondLst>
                                            <p:cond delay="0"/>
                                          </p:stCondLst>
                                        </p:cTn>
                                        <p:tgtEl>
                                          <p:spTgt spid="7">
                                            <p:txEl>
                                              <p:pRg st="2" end="2"/>
                                            </p:txEl>
                                          </p:spTgt>
                                        </p:tgtEl>
                                        <p:attrNameLst>
                                          <p:attrName>style.rotation</p:attrName>
                                        </p:attrNameLst>
                                      </p:cBhvr>
                                      <p:to>
                                        <p:strVal val="-45.0"/>
                                      </p:to>
                                    </p:set>
                                    <p:anim calcmode="lin" valueType="num">
                                      <p:cBhvr>
                                        <p:cTn id="24" dur="455" fill="hold">
                                          <p:stCondLst>
                                            <p:cond delay="455"/>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17000"/>
                            </p:stCondLst>
                            <p:childTnLst>
                              <p:par>
                                <p:cTn id="29" presetID="38" presetClass="entr" presetSubtype="0" accel="50000" fill="hold" nodeType="afterEffect">
                                  <p:stCondLst>
                                    <p:cond delay="0"/>
                                  </p:stCondLst>
                                  <p:iterate type="lt">
                                    <p:tmPct val="50000"/>
                                  </p:iterate>
                                  <p:childTnLst>
                                    <p:set>
                                      <p:cBhvr>
                                        <p:cTn id="30" dur="1" fill="hold">
                                          <p:stCondLst>
                                            <p:cond delay="0"/>
                                          </p:stCondLst>
                                        </p:cTn>
                                        <p:tgtEl>
                                          <p:spTgt spid="11">
                                            <p:txEl>
                                              <p:pRg st="0" end="0"/>
                                            </p:txEl>
                                          </p:spTgt>
                                        </p:tgtEl>
                                        <p:attrNameLst>
                                          <p:attrName>style.visibility</p:attrName>
                                        </p:attrNameLst>
                                      </p:cBhvr>
                                      <p:to>
                                        <p:strVal val="visible"/>
                                      </p:to>
                                    </p:set>
                                    <p:set>
                                      <p:cBhvr>
                                        <p:cTn id="31" dur="455" fill="hold">
                                          <p:stCondLst>
                                            <p:cond delay="0"/>
                                          </p:stCondLst>
                                        </p:cTn>
                                        <p:tgtEl>
                                          <p:spTgt spid="11">
                                            <p:txEl>
                                              <p:pRg st="0" end="0"/>
                                            </p:txEl>
                                          </p:spTgt>
                                        </p:tgtEl>
                                        <p:attrNameLst>
                                          <p:attrName>style.rotation</p:attrName>
                                        </p:attrNameLst>
                                      </p:cBhvr>
                                      <p:to>
                                        <p:strVal val="-45.0"/>
                                      </p:to>
                                    </p:set>
                                    <p:anim calcmode="lin" valueType="num">
                                      <p:cBhvr>
                                        <p:cTn id="32" dur="455" fill="hold">
                                          <p:stCondLst>
                                            <p:cond delay="455"/>
                                          </p:stCondLst>
                                        </p:cTn>
                                        <p:tgtEl>
                                          <p:spTgt spid="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11">
                                            <p:txEl>
                                              <p:pRg st="0" end="0"/>
                                            </p:txEl>
                                          </p:spTgt>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11">
                                            <p:txEl>
                                              <p:pRg st="0" end="0"/>
                                            </p:txEl>
                                          </p:spTgt>
                                        </p:tgtEl>
                                        <p:attrNameLst>
                                          <p:attrName>ppt_y</p:attrName>
                                        </p:attrNameLst>
                                      </p:cBhvr>
                                      <p:tavLst>
                                        <p:tav tm="0">
                                          <p:val>
                                            <p:strVal val="#ppt_y-(0.354*#ppt_w-0.172*#ppt_h)"/>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 calcmode="lin" valueType="num">
                                      <p:cBhvr additive="base">
                                        <p:cTn id="38"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9000"/>
                            </p:stCondLst>
                            <p:childTnLst>
                              <p:par>
                                <p:cTn id="41" presetID="2" presetClass="entr" presetSubtype="2" fill="hold" nodeType="afterEffect">
                                  <p:stCondLst>
                                    <p:cond delay="0"/>
                                  </p:stCondLst>
                                  <p:childTnLst>
                                    <p:set>
                                      <p:cBhvr>
                                        <p:cTn id="42" dur="1" fill="hold">
                                          <p:stCondLst>
                                            <p:cond delay="0"/>
                                          </p:stCondLst>
                                        </p:cTn>
                                        <p:tgtEl>
                                          <p:spTgt spid="4098"/>
                                        </p:tgtEl>
                                        <p:attrNameLst>
                                          <p:attrName>style.visibility</p:attrName>
                                        </p:attrNameLst>
                                      </p:cBhvr>
                                      <p:to>
                                        <p:strVal val="visible"/>
                                      </p:to>
                                    </p:set>
                                    <p:anim calcmode="lin" valueType="num">
                                      <p:cBhvr additive="base">
                                        <p:cTn id="43" dur="500" fill="hold"/>
                                        <p:tgtEl>
                                          <p:spTgt spid="4098"/>
                                        </p:tgtEl>
                                        <p:attrNameLst>
                                          <p:attrName>ppt_x</p:attrName>
                                        </p:attrNameLst>
                                      </p:cBhvr>
                                      <p:tavLst>
                                        <p:tav tm="0">
                                          <p:val>
                                            <p:strVal val="1+#ppt_w/2"/>
                                          </p:val>
                                        </p:tav>
                                        <p:tav tm="100000">
                                          <p:val>
                                            <p:strVal val="#ppt_x"/>
                                          </p:val>
                                        </p:tav>
                                      </p:tavLst>
                                    </p:anim>
                                    <p:anim calcmode="lin" valueType="num">
                                      <p:cBhvr additive="base">
                                        <p:cTn id="44"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15635</TotalTime>
  <Words>1368</Words>
  <Application>Microsoft Office PowerPoint</Application>
  <PresentationFormat>On-screen Show (4:3)</PresentationFormat>
  <Paragraphs>254</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Affirmative public-private-people partnership</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380</cp:revision>
  <dcterms:created xsi:type="dcterms:W3CDTF">2011-01-12T14:51:47Z</dcterms:created>
  <dcterms:modified xsi:type="dcterms:W3CDTF">2011-11-30T20:27:36Z</dcterms:modified>
</cp:coreProperties>
</file>